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11"/>
  </p:notesMasterIdLst>
  <p:sldIdLst>
    <p:sldId id="440" r:id="rId2"/>
    <p:sldId id="371" r:id="rId3"/>
    <p:sldId id="373" r:id="rId4"/>
    <p:sldId id="374" r:id="rId5"/>
    <p:sldId id="375" r:id="rId6"/>
    <p:sldId id="377" r:id="rId7"/>
    <p:sldId id="380" r:id="rId8"/>
    <p:sldId id="463" r:id="rId9"/>
    <p:sldId id="483" r:id="rId10"/>
  </p:sldIdLst>
  <p:sldSz cx="12192000" cy="6858000"/>
  <p:notesSz cx="6858000" cy="9144000"/>
  <p:embeddedFontLst>
    <p:embeddedFont>
      <p:font typeface="Noto Sans JP" panose="020B0600070205080204" charset="-128"/>
      <p:regular r:id="rId12"/>
      <p:bold r:id="rId13"/>
    </p:embeddedFont>
    <p:embeddedFont>
      <p:font typeface="Noto Sans JP SemiBold" panose="020B0600070205080204" charset="-128"/>
      <p:bold r:id="rId14"/>
    </p:embeddedFont>
    <p:embeddedFont>
      <p:font typeface="Noto Serif JP" panose="020B0600070205080204" charset="-128"/>
      <p:regular r:id="rId15"/>
      <p:bold r:id="rId16"/>
    </p:embeddedFont>
    <p:embeddedFont>
      <p:font typeface="Shippori Mincho ExtraBold" panose="020B0600070205080204" charset="-128"/>
      <p:bold r:id="rId17"/>
    </p:embeddedFont>
    <p:embeddedFont>
      <p:font typeface="Segoe UI" panose="020B0502040204020203" pitchFamily="34" charset="0"/>
      <p:regular r:id="rId18"/>
      <p:bold r:id="rId19"/>
      <p:italic r:id="rId20"/>
      <p:boldItalic r:id="rId21"/>
    </p:embeddedFont>
    <p:embeddedFont>
      <p:font typeface="游ゴシック" panose="020B0400000000000000" pitchFamily="50" charset="-128"/>
      <p:regular r:id="rId22"/>
      <p:bold r:id="rId23"/>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666"/>
    <a:srgbClr val="DA1E1D"/>
    <a:srgbClr val="EA1968"/>
    <a:srgbClr val="04C8B5"/>
    <a:srgbClr val="D19B01"/>
    <a:srgbClr val="3366FF"/>
    <a:srgbClr val="FD655C"/>
    <a:srgbClr val="2678E6"/>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7386" autoAdjust="0"/>
  </p:normalViewPr>
  <p:slideViewPr>
    <p:cSldViewPr snapToGrid="0">
      <p:cViewPr varScale="1">
        <p:scale>
          <a:sx n="85" d="100"/>
          <a:sy n="85" d="100"/>
        </p:scale>
        <p:origin x="84" y="316"/>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2024/7/3</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2024/7/3</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www.anniversary-cruise.com/cruiser/cruiser/course_b5-2.pdf" TargetMode="External"/><Relationship Id="rId3" Type="http://schemas.openxmlformats.org/officeDocument/2006/relationships/image" Target="../media/image4.jpg"/><Relationship Id="rId7" Type="http://schemas.openxmlformats.org/officeDocument/2006/relationships/hyperlink" Target="https://www.anniversary-cruise.com/cruiser/cruiser/course_e1-2.pdf" TargetMode="External"/><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hyperlink" Target="https://www.anniversary-cruise.com/cruiser/cruiser/course_b2-2.pdf" TargetMode="External"/><Relationship Id="rId4" Type="http://schemas.openxmlformats.org/officeDocument/2006/relationships/image" Target="../media/image5.jpg"/><Relationship Id="rId9" Type="http://schemas.openxmlformats.org/officeDocument/2006/relationships/hyperlink" Target="https://www.anniversary-cruise.com/cruiser/cruiser/course_c2-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hyperlink" Target="https://www.anniversary-cruise.com/cruiser/cruiser/course_d5-1.pdf" TargetMode="External"/><Relationship Id="rId5" Type="http://schemas.openxmlformats.org/officeDocument/2006/relationships/hyperlink" Target="https://www.anniversary-cruise.com/cruiser/cruiser/course_d6-1.pdf"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hyperlink" Target="https://www.anniversary-cruise.com/cruiser/cruiser/course_f.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anniversary-cruise.com/cruiser/cruiser/food-option.pdf" TargetMode="External"/><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12.jpg"/><Relationship Id="rId5" Type="http://schemas.openxmlformats.org/officeDocument/2006/relationships/hyperlink" Target="https://www.anniversary-cruise.com/cruiser/cruiser/drink.pdf"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g"/><Relationship Id="rId2" Type="http://schemas.openxmlformats.org/officeDocument/2006/relationships/image" Target="../media/image18.jpg"/><Relationship Id="rId16" Type="http://schemas.openxmlformats.org/officeDocument/2006/relationships/image" Target="../media/image32.jpg"/><Relationship Id="rId1" Type="http://schemas.openxmlformats.org/officeDocument/2006/relationships/slideLayout" Target="../slideLayouts/slideLayout16.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3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hyperlink" Target="https://biz-cruise.com/download" TargetMode="External"/><Relationship Id="rId7" Type="http://schemas.openxmlformats.org/officeDocument/2006/relationships/image" Target="../media/image37.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18.jpg"/><Relationship Id="rId10" Type="http://schemas.microsoft.com/office/2007/relationships/hdphoto" Target="../media/hdphoto1.wdp"/><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FF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anchor="ctr">
            <a:normAutofit/>
          </a:bodyPr>
          <a:lstStyle/>
          <a:p>
            <a:r>
              <a:rPr lang="ja-JP" altLang="en-US" sz="4800" dirty="0">
                <a:solidFill>
                  <a:schemeClr val="bg1"/>
                </a:solidFill>
              </a:rPr>
              <a:t>船上料理</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FF9966"/>
                </a:solidFill>
                <a:latin typeface="Shippori Mincho ExtraBold" panose="00000900000000000000" pitchFamily="2" charset="-128"/>
                <a:ea typeface="Shippori Mincho ExtraBold" panose="00000900000000000000" pitchFamily="2" charset="-128"/>
              </a:rPr>
              <a:t>基本資料</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840230"/>
          </a:xfrm>
          <a:prstGeom prst="rect">
            <a:avLst/>
          </a:prstGeom>
          <a:noFill/>
        </p:spPr>
        <p:txBody>
          <a:bodyPr vert="horz" wrap="square" lIns="91440" tIns="45720" rIns="91440" bIns="45720" rtlCol="0">
            <a:spAutoFit/>
          </a:bodyPr>
          <a:lstStyle>
            <a:lvl1pPr indent="0" algn="r">
              <a:lnSpc>
                <a:spcPct val="90000"/>
              </a:lnSpc>
              <a:spcBef>
                <a:spcPts val="1000"/>
              </a:spcBef>
              <a:buFontTx/>
              <a:buNone/>
              <a:defRPr kumimoji="1" lang="ja-JP" altLang="en-US" b="1" i="0" spc="300" smtClean="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lang="ja-JP" altLang="en-US" smtClean="0"/>
            </a:lvl2pPr>
            <a:lvl3pPr marL="1143000" indent="-228600">
              <a:lnSpc>
                <a:spcPct val="90000"/>
              </a:lnSpc>
              <a:spcBef>
                <a:spcPts val="500"/>
              </a:spcBef>
              <a:buFont typeface="Arial" panose="020B0604020202020204" pitchFamily="34" charset="0"/>
              <a:buChar char="•"/>
              <a:defRPr kumimoji="1" lang="ja-JP" altLang="en-US" smtClean="0"/>
            </a:lvl3pPr>
            <a:lvl4pPr marL="1600200" indent="-228600">
              <a:lnSpc>
                <a:spcPct val="90000"/>
              </a:lnSpc>
              <a:spcBef>
                <a:spcPts val="500"/>
              </a:spcBef>
              <a:buFont typeface="Arial" panose="020B0604020202020204" pitchFamily="34" charset="0"/>
              <a:buChar char="•"/>
              <a:defRPr kumimoji="1" lang="ja-JP" altLang="en-US" smtClean="0"/>
            </a:lvl4pPr>
            <a:lvl5pPr marL="2057400" indent="-228600">
              <a:lnSpc>
                <a:spcPct val="90000"/>
              </a:lnSpc>
              <a:spcBef>
                <a:spcPts val="500"/>
              </a:spcBef>
              <a:buFont typeface="Arial" panose="020B0604020202020204" pitchFamily="34" charset="0"/>
              <a:buChar char="•"/>
              <a:defRPr kumimoji="1" lang="ja-JP" altLang="en-US"/>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pPr algn="r"/>
            <a:r>
              <a:rPr lang="ja-JP" altLang="en-US" sz="1800" dirty="0"/>
              <a:t>ビュッフェ、</a:t>
            </a:r>
            <a:r>
              <a:rPr lang="en-US" altLang="ja-JP" sz="1800" dirty="0"/>
              <a:t>BBQ</a:t>
            </a:r>
            <a:r>
              <a:rPr lang="ja-JP" altLang="en-US" sz="1800" dirty="0"/>
              <a:t>、寿司など</a:t>
            </a:r>
            <a:br>
              <a:rPr lang="ja-JP" altLang="en-US" sz="1800" dirty="0"/>
            </a:br>
            <a:r>
              <a:rPr lang="ja-JP" altLang="en-US" sz="1800" dirty="0"/>
              <a:t>様々な船上料理を</a:t>
            </a:r>
            <a:br>
              <a:rPr lang="en-US" altLang="ja-JP" sz="1800" dirty="0"/>
            </a:br>
            <a:r>
              <a:rPr lang="ja-JP" altLang="en-US" sz="1800" dirty="0"/>
              <a:t>ご用意しております</a:t>
            </a:r>
          </a:p>
        </p:txBody>
      </p:sp>
      <p:pic>
        <p:nvPicPr>
          <p:cNvPr id="8" name="図プレースホルダー 14">
            <a:extLst>
              <a:ext uri="{FF2B5EF4-FFF2-40B4-BE49-F238E27FC236}">
                <a16:creationId xmlns:a16="http://schemas.microsoft.com/office/drawing/2014/main" id="{279E9809-1308-2D76-96CE-5D6314845DEB}"/>
              </a:ext>
            </a:extLst>
          </p:cNvPr>
          <p:cNvPicPr>
            <a:picLocks noGrp="1" noChangeAspect="1"/>
          </p:cNvPicPr>
          <p:nvPr>
            <p:ph type="pic" sz="quarter" idx="11"/>
          </p:nvPr>
        </p:nvPicPr>
        <p:blipFill rotWithShape="1">
          <a:blip r:embed="rId2"/>
          <a:srcRect l="16971" t="7488" b="7488"/>
          <a:stretch/>
        </p:blipFill>
        <p:spPr>
          <a:xfrm>
            <a:off x="-456678" y="5"/>
            <a:ext cx="8243090" cy="6678701"/>
          </a:xfrm>
        </p:spPr>
      </p:pic>
      <p:sp>
        <p:nvSpPr>
          <p:cNvPr id="9" name="テキスト ボックス 8">
            <a:extLst>
              <a:ext uri="{FF2B5EF4-FFF2-40B4-BE49-F238E27FC236}">
                <a16:creationId xmlns:a16="http://schemas.microsoft.com/office/drawing/2014/main" id="{5BEDDC4A-EB20-12E0-EBE3-48BB70EEFC22}"/>
              </a:ext>
            </a:extLst>
          </p:cNvPr>
          <p:cNvSpPr txBox="1"/>
          <p:nvPr/>
        </p:nvSpPr>
        <p:spPr>
          <a:xfrm>
            <a:off x="483815" y="583736"/>
            <a:ext cx="1854057" cy="484547"/>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10" name="グループ化 9">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14"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FF9966"/>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17" name="テキスト ボックス 16">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121317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14">
            <a:extLst>
              <a:ext uri="{FF2B5EF4-FFF2-40B4-BE49-F238E27FC236}">
                <a16:creationId xmlns:a16="http://schemas.microsoft.com/office/drawing/2014/main" id="{C43F63A6-ACE1-4FBD-F18A-1B0A990BB6D5}"/>
              </a:ext>
            </a:extLst>
          </p:cNvPr>
          <p:cNvSpPr/>
          <p:nvPr/>
        </p:nvSpPr>
        <p:spPr>
          <a:xfrm>
            <a:off x="0" y="5376386"/>
            <a:ext cx="7145518" cy="1685076"/>
          </a:xfrm>
          <a:prstGeom prst="doubleWave">
            <a:avLst>
              <a:gd name="adj1" fmla="val 3467"/>
              <a:gd name="adj2" fmla="val 0"/>
            </a:avLst>
          </a:prstGeom>
          <a:solidFill>
            <a:srgbClr val="FF9966"/>
          </a:solidFill>
        </p:spPr>
        <p:txBody>
          <a:bodyPr wrap="square" lIns="360000" anchor="t">
            <a:noAutofit/>
          </a:bodyPr>
          <a:lstStyle/>
          <a:p>
            <a:pPr fontAlgn="base">
              <a:spcBef>
                <a:spcPct val="0"/>
              </a:spcBef>
              <a:spcAft>
                <a:spcPct val="0"/>
              </a:spcAft>
            </a:pPr>
            <a:r>
              <a:rPr kumimoji="1" lang="en-US" altLang="ja-JP" sz="44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44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13" name="직사각형 14">
            <a:extLst>
              <a:ext uri="{FF2B5EF4-FFF2-40B4-BE49-F238E27FC236}">
                <a16:creationId xmlns:a16="http://schemas.microsoft.com/office/drawing/2014/main" id="{AFE94CEF-009E-4595-3590-31154E21409B}"/>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Special</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Cuisine</a:t>
            </a:r>
            <a:endPar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sp>
        <p:nvSpPr>
          <p:cNvPr id="3" name="タイトル 2">
            <a:extLst>
              <a:ext uri="{FF2B5EF4-FFF2-40B4-BE49-F238E27FC236}">
                <a16:creationId xmlns:a16="http://schemas.microsoft.com/office/drawing/2014/main" id="{50FDEAC5-14E2-3B57-2AF6-25DA0C20A3E2}"/>
              </a:ext>
            </a:extLst>
          </p:cNvPr>
          <p:cNvSpPr>
            <a:spLocks noGrp="1"/>
          </p:cNvSpPr>
          <p:nvPr>
            <p:ph type="title"/>
          </p:nvPr>
        </p:nvSpPr>
        <p:spPr>
          <a:xfrm>
            <a:off x="364229" y="416816"/>
            <a:ext cx="10054094" cy="867930"/>
          </a:xfrm>
        </p:spPr>
        <p:txBody>
          <a:bodyPr anchor="t"/>
          <a:lstStyle/>
          <a:p>
            <a:r>
              <a:rPr lang="ja-JP" altLang="en-US" dirty="0"/>
              <a:t>ビュッフェ、</a:t>
            </a:r>
            <a:r>
              <a:rPr lang="en-US" altLang="ja-JP" dirty="0"/>
              <a:t>BBQ</a:t>
            </a:r>
            <a:r>
              <a:rPr lang="ja-JP" altLang="en-US" dirty="0"/>
              <a:t>、寿司など</a:t>
            </a:r>
            <a:br>
              <a:rPr lang="ja-JP" altLang="en-US" dirty="0"/>
            </a:br>
            <a:r>
              <a:rPr lang="ja-JP" altLang="en-US" dirty="0"/>
              <a:t>様々な船上料理をご用意しております</a:t>
            </a:r>
          </a:p>
        </p:txBody>
      </p:sp>
      <p:sp>
        <p:nvSpPr>
          <p:cNvPr id="9" name="テキスト ボックス 8">
            <a:extLst>
              <a:ext uri="{FF2B5EF4-FFF2-40B4-BE49-F238E27FC236}">
                <a16:creationId xmlns:a16="http://schemas.microsoft.com/office/drawing/2014/main" id="{EB8D089D-B5DD-2094-9727-6098971429F9}"/>
              </a:ext>
            </a:extLst>
          </p:cNvPr>
          <p:cNvSpPr txBox="1"/>
          <p:nvPr/>
        </p:nvSpPr>
        <p:spPr>
          <a:xfrm>
            <a:off x="403430" y="1809950"/>
            <a:ext cx="5705524" cy="3360728"/>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r>
              <a:rPr lang="ja-JP" altLang="en-US" sz="1200" dirty="0"/>
              <a:t>虎ノ門の「スパイスの旅」を楽しめる</a:t>
            </a:r>
            <a:br>
              <a:rPr lang="en-US" altLang="ja-JP" sz="1200" dirty="0"/>
            </a:br>
            <a:r>
              <a:rPr lang="ja-JP" altLang="en-US" sz="1200" dirty="0"/>
              <a:t>人気デリカテッセン</a:t>
            </a:r>
            <a:r>
              <a:rPr lang="en-US" altLang="ja-JP" sz="1200" dirty="0"/>
              <a:t>『TORA DELI 〜Spice Journey〜』</a:t>
            </a:r>
            <a:r>
              <a:rPr lang="ja-JP" altLang="en-US" sz="1200" dirty="0"/>
              <a:t>が</a:t>
            </a:r>
            <a:br>
              <a:rPr lang="ja-JP" altLang="en-US" sz="1200" dirty="0"/>
            </a:br>
            <a:r>
              <a:rPr lang="ja-JP" altLang="en-US" sz="1200" dirty="0"/>
              <a:t>アニバーサリークルーズの料理・接客をオーダーメイドプロデュースしています。</a:t>
            </a:r>
            <a:br>
              <a:rPr lang="ja-JP" altLang="en-US" sz="1200" dirty="0"/>
            </a:br>
            <a:r>
              <a:rPr lang="ja-JP" altLang="en-US" sz="1200" dirty="0"/>
              <a:t>玄米やパスタ、たっぷり野菜まで毎日</a:t>
            </a:r>
            <a:r>
              <a:rPr lang="en-US" altLang="ja-JP" sz="1200" dirty="0"/>
              <a:t>225</a:t>
            </a:r>
            <a:r>
              <a:rPr lang="ja-JP" altLang="en-US" sz="1200" dirty="0"/>
              <a:t>通りの組み合わせで</a:t>
            </a:r>
            <a:br>
              <a:rPr lang="en-US" altLang="ja-JP" sz="1200" dirty="0"/>
            </a:br>
            <a:r>
              <a:rPr lang="ja-JP" altLang="en-US" sz="1200" dirty="0"/>
              <a:t>「絶対に飽きない」デリに加え、ボリューム満点のお肉や魚料理なども</a:t>
            </a:r>
            <a:br>
              <a:rPr lang="en-US" altLang="ja-JP" sz="1200" dirty="0"/>
            </a:br>
            <a:r>
              <a:rPr lang="ja-JP" altLang="en-US" sz="1200" dirty="0"/>
              <a:t>お任せ下さい。</a:t>
            </a:r>
            <a:br>
              <a:rPr lang="ja-JP" altLang="en-US" sz="1200" dirty="0"/>
            </a:br>
            <a:r>
              <a:rPr lang="ja-JP" altLang="en-US" sz="1200" dirty="0"/>
              <a:t>得意のヘルシー</a:t>
            </a:r>
            <a:r>
              <a:rPr lang="en-US" altLang="ja-JP" sz="1200" dirty="0"/>
              <a:t>&amp;</a:t>
            </a:r>
            <a:r>
              <a:rPr lang="ja-JP" altLang="en-US" sz="1200" dirty="0"/>
              <a:t>スパイシーな旬の食材を用いたスタイリッシュな</a:t>
            </a:r>
            <a:br>
              <a:rPr lang="en-US" altLang="ja-JP" sz="1200" dirty="0"/>
            </a:br>
            <a:r>
              <a:rPr lang="ja-JP" altLang="en-US" sz="1200" dirty="0"/>
              <a:t>お料理から、お肉中心やビーガンやベジタリアンメニューまで</a:t>
            </a:r>
            <a:br>
              <a:rPr lang="en-US" altLang="ja-JP" sz="1200" dirty="0"/>
            </a:br>
            <a:r>
              <a:rPr lang="ja-JP" altLang="en-US" sz="1200" dirty="0"/>
              <a:t>多種の組み合わせが船上のパーティーシーンを盛り上げます。</a:t>
            </a:r>
          </a:p>
        </p:txBody>
      </p:sp>
      <p:pic>
        <p:nvPicPr>
          <p:cNvPr id="10" name="図プレースホルダー 9">
            <a:extLst>
              <a:ext uri="{FF2B5EF4-FFF2-40B4-BE49-F238E27FC236}">
                <a16:creationId xmlns:a16="http://schemas.microsoft.com/office/drawing/2014/main" id="{AA96BA85-17D4-7178-23E6-19964F64D55F}"/>
              </a:ext>
            </a:extLst>
          </p:cNvPr>
          <p:cNvPicPr>
            <a:picLocks noGrp="1" noChangeAspect="1"/>
          </p:cNvPicPr>
          <p:nvPr>
            <p:ph type="pic" sz="quarter" idx="13"/>
          </p:nvPr>
        </p:nvPicPr>
        <p:blipFill>
          <a:blip r:embed="rId2"/>
          <a:srcRect t="5191" b="5191"/>
          <a:stretch>
            <a:fillRect/>
          </a:stretch>
        </p:blipFill>
        <p:spPr/>
      </p:pic>
    </p:spTree>
    <p:extLst>
      <p:ext uri="{BB962C8B-B14F-4D97-AF65-F5344CB8AC3E}">
        <p14:creationId xmlns:p14="http://schemas.microsoft.com/office/powerpoint/2010/main" val="647948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E05AAD8-52FE-08C6-A365-1EDEDD650C5A}"/>
              </a:ext>
            </a:extLst>
          </p:cNvPr>
          <p:cNvSpPr>
            <a:spLocks noGrp="1"/>
          </p:cNvSpPr>
          <p:nvPr>
            <p:ph type="title"/>
          </p:nvPr>
        </p:nvSpPr>
        <p:spPr/>
        <p:txBody>
          <a:bodyPr/>
          <a:lstStyle/>
          <a:p>
            <a:r>
              <a:rPr kumimoji="1" lang="ja-JP" altLang="en-US" dirty="0"/>
              <a:t>料理｜</a:t>
            </a:r>
            <a:r>
              <a:rPr lang="ja-JP" altLang="en-US" b="1" i="0" dirty="0">
                <a:solidFill>
                  <a:srgbClr val="153F9A"/>
                </a:solidFill>
                <a:effectLst/>
                <a:latin typeface="Noto Serif JP" panose="020B0600070205080204" charset="-128"/>
                <a:ea typeface="Noto Serif JP" panose="020B0600070205080204" charset="-128"/>
              </a:rPr>
              <a:t>ビュッフェ</a:t>
            </a:r>
            <a:endParaRPr kumimoji="1" lang="ja-JP" altLang="en-US" dirty="0"/>
          </a:p>
        </p:txBody>
      </p:sp>
      <p:sp>
        <p:nvSpPr>
          <p:cNvPr id="13" name="직사각형 4">
            <a:extLst>
              <a:ext uri="{FF2B5EF4-FFF2-40B4-BE49-F238E27FC236}">
                <a16:creationId xmlns:a16="http://schemas.microsoft.com/office/drawing/2014/main" id="{6E1EAF4D-B034-749B-3EBE-F17D6DEC3673}"/>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テキスト ボックス 13">
            <a:extLst>
              <a:ext uri="{FF2B5EF4-FFF2-40B4-BE49-F238E27FC236}">
                <a16:creationId xmlns:a16="http://schemas.microsoft.com/office/drawing/2014/main" id="{D75FF688-354A-0D6F-F337-8850A26D4017}"/>
              </a:ext>
            </a:extLst>
          </p:cNvPr>
          <p:cNvSpPr txBox="1"/>
          <p:nvPr/>
        </p:nvSpPr>
        <p:spPr>
          <a:xfrm rot="16200000">
            <a:off x="-855228" y="4912825"/>
            <a:ext cx="2945869"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65" name="図プレースホルダー 14">
            <a:extLst>
              <a:ext uri="{FF2B5EF4-FFF2-40B4-BE49-F238E27FC236}">
                <a16:creationId xmlns:a16="http://schemas.microsoft.com/office/drawing/2014/main" id="{2AA4D9EB-3B51-F9A2-2982-40CEFFED8969}"/>
              </a:ext>
            </a:extLst>
          </p:cNvPr>
          <p:cNvPicPr>
            <a:picLocks noChangeAspect="1"/>
          </p:cNvPicPr>
          <p:nvPr/>
        </p:nvPicPr>
        <p:blipFill rotWithShape="1">
          <a:blip r:embed="rId2"/>
          <a:srcRect l="50000" r="21498"/>
          <a:stretch/>
        </p:blipFill>
        <p:spPr>
          <a:xfrm>
            <a:off x="0" y="0"/>
            <a:ext cx="1235413" cy="3429000"/>
          </a:xfrm>
          <a:prstGeom prst="round2SameRect">
            <a:avLst>
              <a:gd name="adj1" fmla="val 0"/>
              <a:gd name="adj2" fmla="val 0"/>
            </a:avLst>
          </a:prstGeom>
        </p:spPr>
      </p:pic>
      <p:grpSp>
        <p:nvGrpSpPr>
          <p:cNvPr id="133" name="グループ化 132">
            <a:extLst>
              <a:ext uri="{FF2B5EF4-FFF2-40B4-BE49-F238E27FC236}">
                <a16:creationId xmlns:a16="http://schemas.microsoft.com/office/drawing/2014/main" id="{23891D86-3993-11D7-BCB2-D94FB087E801}"/>
              </a:ext>
            </a:extLst>
          </p:cNvPr>
          <p:cNvGrpSpPr/>
          <p:nvPr/>
        </p:nvGrpSpPr>
        <p:grpSpPr>
          <a:xfrm>
            <a:off x="2634356" y="1259597"/>
            <a:ext cx="7485720" cy="5208061"/>
            <a:chOff x="2634356" y="1259597"/>
            <a:chExt cx="7485720" cy="5208061"/>
          </a:xfrm>
        </p:grpSpPr>
        <p:sp>
          <p:nvSpPr>
            <p:cNvPr id="19" name="テキスト ボックス 18">
              <a:extLst>
                <a:ext uri="{FF2B5EF4-FFF2-40B4-BE49-F238E27FC236}">
                  <a16:creationId xmlns:a16="http://schemas.microsoft.com/office/drawing/2014/main" id="{78CB9C65-C86E-620F-EBF8-464B1F3BCB0C}"/>
                </a:ext>
              </a:extLst>
            </p:cNvPr>
            <p:cNvSpPr txBox="1"/>
            <p:nvPr/>
          </p:nvSpPr>
          <p:spPr>
            <a:xfrm>
              <a:off x="2634358" y="3153818"/>
              <a:ext cx="3626742"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当日シェフが乗船し、船上で仕上げのひと手間を加えてご提供いたします。食材や調理法にもこだわっております。特別なクルージングパーティーにおすすめのビュッフェプランです。</a:t>
              </a:r>
            </a:p>
          </p:txBody>
        </p:sp>
        <p:pic>
          <p:nvPicPr>
            <p:cNvPr id="66" name="図プレースホルダー 20">
              <a:extLst>
                <a:ext uri="{FF2B5EF4-FFF2-40B4-BE49-F238E27FC236}">
                  <a16:creationId xmlns:a16="http://schemas.microsoft.com/office/drawing/2014/main" id="{67E1E7E5-F3F6-013C-2727-AD7C470BD14E}"/>
                </a:ext>
              </a:extLst>
            </p:cNvPr>
            <p:cNvPicPr>
              <a:picLocks noChangeAspect="1"/>
            </p:cNvPicPr>
            <p:nvPr/>
          </p:nvPicPr>
          <p:blipFill rotWithShape="1">
            <a:blip r:embed="rId3"/>
            <a:srcRect l="28" t="11851" r="756" b="19738"/>
            <a:stretch/>
          </p:blipFill>
          <p:spPr>
            <a:xfrm>
              <a:off x="2634358" y="1259597"/>
              <a:ext cx="3527705" cy="1620837"/>
            </a:xfrm>
            <a:prstGeom prst="rect">
              <a:avLst/>
            </a:prstGeom>
          </p:spPr>
        </p:pic>
        <p:sp>
          <p:nvSpPr>
            <p:cNvPr id="113" name="テキスト ボックス 112">
              <a:extLst>
                <a:ext uri="{FF2B5EF4-FFF2-40B4-BE49-F238E27FC236}">
                  <a16:creationId xmlns:a16="http://schemas.microsoft.com/office/drawing/2014/main" id="{920FFDE1-1B3C-EFAE-6F8F-DD0B2A32D2ED}"/>
                </a:ext>
              </a:extLst>
            </p:cNvPr>
            <p:cNvSpPr txBox="1"/>
            <p:nvPr/>
          </p:nvSpPr>
          <p:spPr>
            <a:xfrm>
              <a:off x="6592372" y="3153818"/>
              <a:ext cx="3527704"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スタンダードよりも品数が増え、食材もランクアップした、見た目も</a:t>
              </a:r>
              <a:br>
                <a:rPr lang="en-US" altLang="ja-JP" dirty="0"/>
              </a:br>
              <a:r>
                <a:rPr lang="ja-JP" altLang="en-US" dirty="0"/>
                <a:t>華やかなラインナップとなっております。船上パーティにピッタリな</a:t>
              </a:r>
              <a:br>
                <a:rPr lang="en-US" altLang="ja-JP" dirty="0"/>
              </a:br>
              <a:r>
                <a:rPr lang="ja-JP" altLang="en-US" dirty="0"/>
                <a:t>メニューを是非船上でお楽しみください。</a:t>
              </a:r>
            </a:p>
          </p:txBody>
        </p:sp>
        <p:sp>
          <p:nvSpPr>
            <p:cNvPr id="115" name="テキスト ボックス 114">
              <a:extLst>
                <a:ext uri="{FF2B5EF4-FFF2-40B4-BE49-F238E27FC236}">
                  <a16:creationId xmlns:a16="http://schemas.microsoft.com/office/drawing/2014/main" id="{9ABC3BBC-C574-FA7D-D0B7-79A523603EFA}"/>
                </a:ext>
              </a:extLst>
            </p:cNvPr>
            <p:cNvSpPr txBox="1"/>
            <p:nvPr/>
          </p:nvSpPr>
          <p:spPr>
            <a:xfrm>
              <a:off x="2634357" y="5530357"/>
              <a:ext cx="3527705"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スタンダードビュッフェ</a:t>
              </a:r>
            </a:p>
          </p:txBody>
        </p:sp>
        <p:sp>
          <p:nvSpPr>
            <p:cNvPr id="116" name="テキスト ボックス 115">
              <a:extLst>
                <a:ext uri="{FF2B5EF4-FFF2-40B4-BE49-F238E27FC236}">
                  <a16:creationId xmlns:a16="http://schemas.microsoft.com/office/drawing/2014/main" id="{41DC2C21-0D97-2F0F-65B0-EF4D436C5C06}"/>
                </a:ext>
              </a:extLst>
            </p:cNvPr>
            <p:cNvSpPr txBox="1"/>
            <p:nvPr/>
          </p:nvSpPr>
          <p:spPr>
            <a:xfrm>
              <a:off x="2634358" y="5807356"/>
              <a:ext cx="3527704"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企業様の懇親会や二次会に人気なイタリアンメニューです。</a:t>
              </a:r>
              <a:br>
                <a:rPr lang="en-US" altLang="ja-JP" dirty="0"/>
              </a:br>
              <a:r>
                <a:rPr lang="ja-JP" altLang="en-US" dirty="0"/>
                <a:t>前菜、メイン、デザートとご用意しておりますので、女性の方にも</a:t>
              </a:r>
              <a:br>
                <a:rPr lang="en-US" altLang="ja-JP" dirty="0"/>
              </a:br>
              <a:r>
                <a:rPr lang="ja-JP" altLang="en-US" dirty="0"/>
                <a:t>お喜びいただけます。</a:t>
              </a:r>
            </a:p>
          </p:txBody>
        </p:sp>
        <p:sp>
          <p:nvSpPr>
            <p:cNvPr id="118" name="テキスト ボックス 117">
              <a:extLst>
                <a:ext uri="{FF2B5EF4-FFF2-40B4-BE49-F238E27FC236}">
                  <a16:creationId xmlns:a16="http://schemas.microsoft.com/office/drawing/2014/main" id="{6D5CE1E2-0E4D-B518-9970-004F9D3AB611}"/>
                </a:ext>
              </a:extLst>
            </p:cNvPr>
            <p:cNvSpPr txBox="1"/>
            <p:nvPr/>
          </p:nvSpPr>
          <p:spPr>
            <a:xfrm>
              <a:off x="6592371" y="5530357"/>
              <a:ext cx="3527705"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カジュアルビュッフェ</a:t>
              </a:r>
            </a:p>
          </p:txBody>
        </p:sp>
        <p:sp>
          <p:nvSpPr>
            <p:cNvPr id="119" name="テキスト ボックス 118">
              <a:extLst>
                <a:ext uri="{FF2B5EF4-FFF2-40B4-BE49-F238E27FC236}">
                  <a16:creationId xmlns:a16="http://schemas.microsoft.com/office/drawing/2014/main" id="{4FB7DA35-774D-3B06-DB23-A675FF9E26E3}"/>
                </a:ext>
              </a:extLst>
            </p:cNvPr>
            <p:cNvSpPr txBox="1"/>
            <p:nvPr/>
          </p:nvSpPr>
          <p:spPr>
            <a:xfrm>
              <a:off x="6592372" y="5807356"/>
              <a:ext cx="3527704"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オードブルを中心とし、ごはんものもしっかりとあるカジュアルな</a:t>
              </a:r>
              <a:br>
                <a:rPr lang="en-US" altLang="ja-JP" dirty="0"/>
              </a:br>
              <a:r>
                <a:rPr lang="ja-JP" altLang="en-US" dirty="0"/>
                <a:t>パーティーにオススメプラン♪クルージングの非日常間を味わっていただけるお手頃プランを用意いたしました。</a:t>
              </a:r>
            </a:p>
          </p:txBody>
        </p:sp>
        <p:pic>
          <p:nvPicPr>
            <p:cNvPr id="124" name="図プレースホルダー 34">
              <a:extLst>
                <a:ext uri="{FF2B5EF4-FFF2-40B4-BE49-F238E27FC236}">
                  <a16:creationId xmlns:a16="http://schemas.microsoft.com/office/drawing/2014/main" id="{4BC35A58-2853-985D-B3BB-0A4A1B0B4E47}"/>
                </a:ext>
              </a:extLst>
            </p:cNvPr>
            <p:cNvPicPr>
              <a:picLocks noChangeAspect="1"/>
            </p:cNvPicPr>
            <p:nvPr/>
          </p:nvPicPr>
          <p:blipFill rotWithShape="1">
            <a:blip r:embed="rId4"/>
            <a:srcRect l="28" t="20662" r="-28" b="9458"/>
            <a:stretch/>
          </p:blipFill>
          <p:spPr>
            <a:xfrm>
              <a:off x="6590194" y="1259597"/>
              <a:ext cx="3527704" cy="1642661"/>
            </a:xfrm>
            <a:prstGeom prst="rect">
              <a:avLst/>
            </a:prstGeom>
          </p:spPr>
        </p:pic>
        <p:pic>
          <p:nvPicPr>
            <p:cNvPr id="125" name="図プレースホルダー 36">
              <a:extLst>
                <a:ext uri="{FF2B5EF4-FFF2-40B4-BE49-F238E27FC236}">
                  <a16:creationId xmlns:a16="http://schemas.microsoft.com/office/drawing/2014/main" id="{FB8F59BA-FACB-06A0-EB81-279591B2B5B9}"/>
                </a:ext>
              </a:extLst>
            </p:cNvPr>
            <p:cNvPicPr>
              <a:picLocks noChangeAspect="1"/>
            </p:cNvPicPr>
            <p:nvPr/>
          </p:nvPicPr>
          <p:blipFill rotWithShape="1">
            <a:blip r:embed="rId5"/>
            <a:srcRect l="28" t="12274" r="-126" b="19042"/>
            <a:stretch/>
          </p:blipFill>
          <p:spPr>
            <a:xfrm>
              <a:off x="2634356" y="3920999"/>
              <a:ext cx="3527703" cy="1612973"/>
            </a:xfrm>
            <a:prstGeom prst="rect">
              <a:avLst/>
            </a:prstGeom>
          </p:spPr>
        </p:pic>
        <p:pic>
          <p:nvPicPr>
            <p:cNvPr id="126" name="図プレースホルダー 38">
              <a:extLst>
                <a:ext uri="{FF2B5EF4-FFF2-40B4-BE49-F238E27FC236}">
                  <a16:creationId xmlns:a16="http://schemas.microsoft.com/office/drawing/2014/main" id="{4145FC0C-F67F-E17F-35CA-E506D49EF912}"/>
                </a:ext>
              </a:extLst>
            </p:cNvPr>
            <p:cNvPicPr>
              <a:picLocks noChangeAspect="1"/>
            </p:cNvPicPr>
            <p:nvPr/>
          </p:nvPicPr>
          <p:blipFill rotWithShape="1">
            <a:blip r:embed="rId6"/>
            <a:srcRect l="28" t="17788" r="-28" b="13594"/>
            <a:stretch/>
          </p:blipFill>
          <p:spPr>
            <a:xfrm>
              <a:off x="6590194" y="3920999"/>
              <a:ext cx="3527702" cy="1612973"/>
            </a:xfrm>
            <a:prstGeom prst="rect">
              <a:avLst/>
            </a:prstGeom>
          </p:spPr>
        </p:pic>
        <p:sp>
          <p:nvSpPr>
            <p:cNvPr id="127" name="テキスト ボックス 126">
              <a:extLst>
                <a:ext uri="{FF2B5EF4-FFF2-40B4-BE49-F238E27FC236}">
                  <a16:creationId xmlns:a16="http://schemas.microsoft.com/office/drawing/2014/main" id="{FAAE05E5-365D-B3DA-7DD8-11D04A8D740E}"/>
                </a:ext>
              </a:extLst>
            </p:cNvPr>
            <p:cNvSpPr txBox="1"/>
            <p:nvPr/>
          </p:nvSpPr>
          <p:spPr>
            <a:xfrm>
              <a:off x="2634357" y="2858793"/>
              <a:ext cx="3527705"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アニバーサリービュッフェ</a:t>
              </a:r>
            </a:p>
          </p:txBody>
        </p:sp>
        <p:sp>
          <p:nvSpPr>
            <p:cNvPr id="128" name="テキスト ボックス 127">
              <a:extLst>
                <a:ext uri="{FF2B5EF4-FFF2-40B4-BE49-F238E27FC236}">
                  <a16:creationId xmlns:a16="http://schemas.microsoft.com/office/drawing/2014/main" id="{D2E21DAF-EF7F-4259-76BB-0C4CA11AAA7D}"/>
                </a:ext>
              </a:extLst>
            </p:cNvPr>
            <p:cNvSpPr txBox="1"/>
            <p:nvPr/>
          </p:nvSpPr>
          <p:spPr>
            <a:xfrm>
              <a:off x="6592371" y="2858793"/>
              <a:ext cx="3527705"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シェフおすすめビュッフェ</a:t>
              </a:r>
            </a:p>
          </p:txBody>
        </p:sp>
        <p:sp>
          <p:nvSpPr>
            <p:cNvPr id="129" name="四角形: 角を丸くする 128">
              <a:hlinkClick r:id="rId7"/>
              <a:extLst>
                <a:ext uri="{FF2B5EF4-FFF2-40B4-BE49-F238E27FC236}">
                  <a16:creationId xmlns:a16="http://schemas.microsoft.com/office/drawing/2014/main" id="{C0EE03BC-97FC-E41B-8F00-843C3680CB70}"/>
                </a:ext>
              </a:extLst>
            </p:cNvPr>
            <p:cNvSpPr/>
            <p:nvPr/>
          </p:nvSpPr>
          <p:spPr>
            <a:xfrm>
              <a:off x="5041629" y="3523149"/>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130" name="四角形: 角を丸くする 129">
              <a:hlinkClick r:id="rId8"/>
              <a:extLst>
                <a:ext uri="{FF2B5EF4-FFF2-40B4-BE49-F238E27FC236}">
                  <a16:creationId xmlns:a16="http://schemas.microsoft.com/office/drawing/2014/main" id="{7E6B4543-4A39-103F-44B8-E67BF1C137CA}"/>
                </a:ext>
              </a:extLst>
            </p:cNvPr>
            <p:cNvSpPr/>
            <p:nvPr/>
          </p:nvSpPr>
          <p:spPr>
            <a:xfrm>
              <a:off x="5041629" y="6252214"/>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131" name="四角形: 角を丸くする 130">
              <a:hlinkClick r:id="rId9"/>
              <a:extLst>
                <a:ext uri="{FF2B5EF4-FFF2-40B4-BE49-F238E27FC236}">
                  <a16:creationId xmlns:a16="http://schemas.microsoft.com/office/drawing/2014/main" id="{BE5441D6-86DB-224D-D176-8570C1C57B16}"/>
                </a:ext>
              </a:extLst>
            </p:cNvPr>
            <p:cNvSpPr/>
            <p:nvPr/>
          </p:nvSpPr>
          <p:spPr>
            <a:xfrm>
              <a:off x="9001896" y="3523149"/>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132" name="四角形: 角を丸くする 131">
              <a:hlinkClick r:id="rId10"/>
              <a:extLst>
                <a:ext uri="{FF2B5EF4-FFF2-40B4-BE49-F238E27FC236}">
                  <a16:creationId xmlns:a16="http://schemas.microsoft.com/office/drawing/2014/main" id="{A6898192-A5C5-6857-C4C1-AEC05569ED8B}"/>
                </a:ext>
              </a:extLst>
            </p:cNvPr>
            <p:cNvSpPr/>
            <p:nvPr/>
          </p:nvSpPr>
          <p:spPr>
            <a:xfrm>
              <a:off x="9001896" y="6252214"/>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303217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2E392ED-ED97-4E84-B37C-D30281F53123}"/>
              </a:ext>
            </a:extLst>
          </p:cNvPr>
          <p:cNvSpPr>
            <a:spLocks noGrp="1"/>
          </p:cNvSpPr>
          <p:nvPr>
            <p:ph type="title"/>
          </p:nvPr>
        </p:nvSpPr>
        <p:spPr/>
        <p:txBody>
          <a:bodyPr/>
          <a:lstStyle/>
          <a:p>
            <a:r>
              <a:rPr kumimoji="1" lang="ja-JP" altLang="en-US" dirty="0"/>
              <a:t>料理｜</a:t>
            </a:r>
            <a:r>
              <a:rPr lang="en-US" altLang="ja-JP" b="1" i="0" dirty="0">
                <a:solidFill>
                  <a:srgbClr val="153F9A"/>
                </a:solidFill>
                <a:effectLst/>
                <a:latin typeface="Noto Serif JP" panose="020B0600070205080204" charset="-128"/>
                <a:ea typeface="Noto Serif JP" panose="020B0600070205080204" charset="-128"/>
              </a:rPr>
              <a:t>BBQ</a:t>
            </a:r>
            <a:endParaRPr kumimoji="1" lang="ja-JP" altLang="en-US" dirty="0"/>
          </a:p>
        </p:txBody>
      </p:sp>
      <p:sp>
        <p:nvSpPr>
          <p:cNvPr id="13" name="직사각형 4">
            <a:extLst>
              <a:ext uri="{FF2B5EF4-FFF2-40B4-BE49-F238E27FC236}">
                <a16:creationId xmlns:a16="http://schemas.microsoft.com/office/drawing/2014/main" id="{DC2EA092-43FD-9E97-1398-C4CF9843BA65}"/>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テキスト ボックス 13">
            <a:extLst>
              <a:ext uri="{FF2B5EF4-FFF2-40B4-BE49-F238E27FC236}">
                <a16:creationId xmlns:a16="http://schemas.microsoft.com/office/drawing/2014/main" id="{3B6396EC-E970-7546-1AD1-CC0B6BCC8BCE}"/>
              </a:ext>
            </a:extLst>
          </p:cNvPr>
          <p:cNvSpPr txBox="1"/>
          <p:nvPr/>
        </p:nvSpPr>
        <p:spPr>
          <a:xfrm rot="16200000">
            <a:off x="-855228" y="4912825"/>
            <a:ext cx="2945869"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22" name="図プレースホルダー 14">
            <a:extLst>
              <a:ext uri="{FF2B5EF4-FFF2-40B4-BE49-F238E27FC236}">
                <a16:creationId xmlns:a16="http://schemas.microsoft.com/office/drawing/2014/main" id="{7F7EDE92-47B4-4250-7B7B-A6AC94235F37}"/>
              </a:ext>
            </a:extLst>
          </p:cNvPr>
          <p:cNvPicPr>
            <a:picLocks noChangeAspect="1"/>
          </p:cNvPicPr>
          <p:nvPr/>
        </p:nvPicPr>
        <p:blipFill rotWithShape="1">
          <a:blip r:embed="rId2"/>
          <a:srcRect l="50000" r="21498"/>
          <a:stretch/>
        </p:blipFill>
        <p:spPr>
          <a:xfrm>
            <a:off x="0" y="0"/>
            <a:ext cx="1235413" cy="3429000"/>
          </a:xfrm>
          <a:prstGeom prst="round2SameRect">
            <a:avLst>
              <a:gd name="adj1" fmla="val 0"/>
              <a:gd name="adj2" fmla="val 0"/>
            </a:avLst>
          </a:prstGeom>
        </p:spPr>
      </p:pic>
      <p:pic>
        <p:nvPicPr>
          <p:cNvPr id="40" name="図 39">
            <a:extLst>
              <a:ext uri="{FF2B5EF4-FFF2-40B4-BE49-F238E27FC236}">
                <a16:creationId xmlns:a16="http://schemas.microsoft.com/office/drawing/2014/main" id="{5C1DBE88-8B13-A7F9-8365-84B00270F9C0}"/>
              </a:ext>
            </a:extLst>
          </p:cNvPr>
          <p:cNvPicPr>
            <a:picLocks noChangeAspect="1"/>
          </p:cNvPicPr>
          <p:nvPr/>
        </p:nvPicPr>
        <p:blipFill rotWithShape="1">
          <a:blip r:embed="rId3"/>
          <a:srcRect t="6296" b="6296"/>
          <a:stretch/>
        </p:blipFill>
        <p:spPr>
          <a:xfrm>
            <a:off x="6689092" y="1972969"/>
            <a:ext cx="4444323" cy="2588576"/>
          </a:xfrm>
          <a:prstGeom prst="rect">
            <a:avLst/>
          </a:prstGeom>
        </p:spPr>
      </p:pic>
      <p:pic>
        <p:nvPicPr>
          <p:cNvPr id="41" name="図 40">
            <a:extLst>
              <a:ext uri="{FF2B5EF4-FFF2-40B4-BE49-F238E27FC236}">
                <a16:creationId xmlns:a16="http://schemas.microsoft.com/office/drawing/2014/main" id="{B6EB1198-4036-BAB9-67E8-DCFF44B323FA}"/>
              </a:ext>
            </a:extLst>
          </p:cNvPr>
          <p:cNvPicPr>
            <a:picLocks noChangeAspect="1"/>
          </p:cNvPicPr>
          <p:nvPr/>
        </p:nvPicPr>
        <p:blipFill rotWithShape="1">
          <a:blip r:embed="rId4"/>
          <a:srcRect t="8728" b="3864"/>
          <a:stretch/>
        </p:blipFill>
        <p:spPr>
          <a:xfrm>
            <a:off x="2087019" y="1972969"/>
            <a:ext cx="4444323" cy="2588575"/>
          </a:xfrm>
          <a:prstGeom prst="rect">
            <a:avLst/>
          </a:prstGeom>
        </p:spPr>
      </p:pic>
      <p:sp>
        <p:nvSpPr>
          <p:cNvPr id="42" name="テキスト ボックス 41">
            <a:extLst>
              <a:ext uri="{FF2B5EF4-FFF2-40B4-BE49-F238E27FC236}">
                <a16:creationId xmlns:a16="http://schemas.microsoft.com/office/drawing/2014/main" id="{0A658C7E-FDCF-9750-DF3A-7283560AF029}"/>
              </a:ext>
            </a:extLst>
          </p:cNvPr>
          <p:cNvSpPr txBox="1"/>
          <p:nvPr/>
        </p:nvSpPr>
        <p:spPr>
          <a:xfrm>
            <a:off x="2086180" y="4540472"/>
            <a:ext cx="4446000"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ゴールドプラン</a:t>
            </a:r>
            <a:r>
              <a:rPr lang="en-US" altLang="ja-JP" sz="1200" b="1" i="0" dirty="0">
                <a:solidFill>
                  <a:schemeClr val="bg1"/>
                </a:solidFill>
                <a:effectLst/>
                <a:latin typeface="Noto Sans JP" panose="020B0200000000000000" pitchFamily="50" charset="-128"/>
                <a:ea typeface="Noto Sans JP" panose="020B0200000000000000" pitchFamily="50" charset="-128"/>
              </a:rPr>
              <a:t>【</a:t>
            </a:r>
            <a:r>
              <a:rPr lang="ja-JP" altLang="en-US" sz="1200" b="1" i="0" dirty="0">
                <a:solidFill>
                  <a:schemeClr val="bg1"/>
                </a:solidFill>
                <a:effectLst/>
                <a:latin typeface="Noto Sans JP" panose="020B0200000000000000" pitchFamily="50" charset="-128"/>
                <a:ea typeface="Noto Sans JP" panose="020B0200000000000000" pitchFamily="50" charset="-128"/>
              </a:rPr>
              <a:t>本格</a:t>
            </a:r>
            <a:r>
              <a:rPr lang="en-US" altLang="ja-JP" sz="1200" b="1" i="0" dirty="0">
                <a:solidFill>
                  <a:schemeClr val="bg1"/>
                </a:solidFill>
                <a:effectLst/>
                <a:latin typeface="Noto Sans JP" panose="020B0200000000000000" pitchFamily="50" charset="-128"/>
                <a:ea typeface="Noto Sans JP" panose="020B0200000000000000" pitchFamily="50" charset="-128"/>
              </a:rPr>
              <a:t>BBQ】</a:t>
            </a:r>
          </a:p>
        </p:txBody>
      </p:sp>
      <p:sp>
        <p:nvSpPr>
          <p:cNvPr id="43" name="テキスト ボックス 42">
            <a:extLst>
              <a:ext uri="{FF2B5EF4-FFF2-40B4-BE49-F238E27FC236}">
                <a16:creationId xmlns:a16="http://schemas.microsoft.com/office/drawing/2014/main" id="{CBDA4222-73CF-1A30-F931-C1C554A984EA}"/>
              </a:ext>
            </a:extLst>
          </p:cNvPr>
          <p:cNvSpPr txBox="1"/>
          <p:nvPr/>
        </p:nvSpPr>
        <p:spPr>
          <a:xfrm>
            <a:off x="2085926" y="4937779"/>
            <a:ext cx="4446509" cy="62465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肉厚のステーキ肉やスパイシーなジャンバラヤ、さっぱりお口直しのフルーツまで♪</a:t>
            </a:r>
            <a:br>
              <a:rPr lang="en-US" altLang="ja-JP" dirty="0"/>
            </a:br>
            <a:r>
              <a:rPr lang="ja-JP" altLang="en-US" dirty="0"/>
              <a:t>お肉の魅力を最大限に詰め込みました！</a:t>
            </a:r>
            <a:br>
              <a:rPr lang="en-US" altLang="ja-JP" dirty="0"/>
            </a:br>
            <a:r>
              <a:rPr lang="ja-JP" altLang="en-US" dirty="0"/>
              <a:t>船上</a:t>
            </a:r>
            <a:r>
              <a:rPr lang="en-US" altLang="ja-JP" dirty="0"/>
              <a:t>BBQ</a:t>
            </a:r>
            <a:r>
              <a:rPr lang="ja-JP" altLang="en-US" dirty="0"/>
              <a:t>での豪華さは最大級のゴージャスプランです。</a:t>
            </a:r>
          </a:p>
        </p:txBody>
      </p:sp>
      <p:sp>
        <p:nvSpPr>
          <p:cNvPr id="44" name="テキスト ボックス 43">
            <a:extLst>
              <a:ext uri="{FF2B5EF4-FFF2-40B4-BE49-F238E27FC236}">
                <a16:creationId xmlns:a16="http://schemas.microsoft.com/office/drawing/2014/main" id="{9D1C7167-8D75-D370-6E6D-AFA2956B173C}"/>
              </a:ext>
            </a:extLst>
          </p:cNvPr>
          <p:cNvSpPr txBox="1"/>
          <p:nvPr/>
        </p:nvSpPr>
        <p:spPr>
          <a:xfrm>
            <a:off x="6687999" y="4937779"/>
            <a:ext cx="4446509" cy="62465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メインのお肉は肉厚のステーキ肉でご用意！</a:t>
            </a:r>
            <a:br>
              <a:rPr lang="en-US" altLang="ja-JP" dirty="0"/>
            </a:br>
            <a:r>
              <a:rPr lang="en-US" altLang="ja-JP" dirty="0"/>
              <a:t>BBQ</a:t>
            </a:r>
            <a:r>
              <a:rPr lang="ja-JP" altLang="en-US" dirty="0"/>
              <a:t>のスパイスに合うジャンバラヤやお口直しのデザートまで♪</a:t>
            </a:r>
            <a:br>
              <a:rPr lang="en-US" altLang="ja-JP" dirty="0"/>
            </a:br>
            <a:r>
              <a:rPr lang="ja-JP" altLang="en-US" dirty="0"/>
              <a:t>本格</a:t>
            </a:r>
            <a:r>
              <a:rPr lang="en-US" altLang="ja-JP" dirty="0"/>
              <a:t>BBQ</a:t>
            </a:r>
            <a:r>
              <a:rPr lang="ja-JP" altLang="en-US" dirty="0"/>
              <a:t>をリーズナブルなお値段で！</a:t>
            </a:r>
          </a:p>
        </p:txBody>
      </p:sp>
      <p:sp>
        <p:nvSpPr>
          <p:cNvPr id="45" name="テキスト ボックス 44">
            <a:extLst>
              <a:ext uri="{FF2B5EF4-FFF2-40B4-BE49-F238E27FC236}">
                <a16:creationId xmlns:a16="http://schemas.microsoft.com/office/drawing/2014/main" id="{3EBFBC98-ED27-8C70-3535-653263CC47E3}"/>
              </a:ext>
            </a:extLst>
          </p:cNvPr>
          <p:cNvSpPr txBox="1"/>
          <p:nvPr/>
        </p:nvSpPr>
        <p:spPr>
          <a:xfrm>
            <a:off x="6688253" y="4540472"/>
            <a:ext cx="4446000"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シルバープラン</a:t>
            </a:r>
            <a:r>
              <a:rPr lang="en-US" altLang="ja-JP" sz="1200" b="1" i="0" dirty="0">
                <a:solidFill>
                  <a:schemeClr val="bg1"/>
                </a:solidFill>
                <a:effectLst/>
                <a:latin typeface="Noto Sans JP" panose="020B0200000000000000" pitchFamily="50" charset="-128"/>
                <a:ea typeface="Noto Sans JP" panose="020B0200000000000000" pitchFamily="50" charset="-128"/>
              </a:rPr>
              <a:t>【</a:t>
            </a:r>
            <a:r>
              <a:rPr lang="ja-JP" altLang="en-US" sz="1200" b="1" i="0" dirty="0">
                <a:solidFill>
                  <a:schemeClr val="bg1"/>
                </a:solidFill>
                <a:effectLst/>
                <a:latin typeface="Noto Sans JP" panose="020B0200000000000000" pitchFamily="50" charset="-128"/>
                <a:ea typeface="Noto Sans JP" panose="020B0200000000000000" pitchFamily="50" charset="-128"/>
              </a:rPr>
              <a:t>本格</a:t>
            </a:r>
            <a:r>
              <a:rPr lang="en-US" altLang="ja-JP" sz="1200" b="1" i="0" dirty="0">
                <a:solidFill>
                  <a:schemeClr val="bg1"/>
                </a:solidFill>
                <a:effectLst/>
                <a:latin typeface="Noto Sans JP" panose="020B0200000000000000" pitchFamily="50" charset="-128"/>
                <a:ea typeface="Noto Sans JP" panose="020B0200000000000000" pitchFamily="50" charset="-128"/>
              </a:rPr>
              <a:t>BBQ</a:t>
            </a:r>
          </a:p>
        </p:txBody>
      </p:sp>
      <p:sp>
        <p:nvSpPr>
          <p:cNvPr id="48" name="四角形: 角を丸くする 47">
            <a:hlinkClick r:id="rId5"/>
            <a:extLst>
              <a:ext uri="{FF2B5EF4-FFF2-40B4-BE49-F238E27FC236}">
                <a16:creationId xmlns:a16="http://schemas.microsoft.com/office/drawing/2014/main" id="{92AA150F-EB31-0305-AB71-7EF5579284FB}"/>
              </a:ext>
            </a:extLst>
          </p:cNvPr>
          <p:cNvSpPr/>
          <p:nvPr/>
        </p:nvSpPr>
        <p:spPr>
          <a:xfrm>
            <a:off x="5415342" y="5346993"/>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49" name="四角形: 角を丸くする 48">
            <a:hlinkClick r:id="rId6"/>
            <a:extLst>
              <a:ext uri="{FF2B5EF4-FFF2-40B4-BE49-F238E27FC236}">
                <a16:creationId xmlns:a16="http://schemas.microsoft.com/office/drawing/2014/main" id="{5E139D88-68EE-5F3F-F68A-CA5463EBD5FB}"/>
              </a:ext>
            </a:extLst>
          </p:cNvPr>
          <p:cNvSpPr/>
          <p:nvPr/>
        </p:nvSpPr>
        <p:spPr>
          <a:xfrm>
            <a:off x="10014273" y="5346993"/>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760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1BA850D-C300-B9B2-1D77-B2AC0A9F08FC}"/>
              </a:ext>
            </a:extLst>
          </p:cNvPr>
          <p:cNvSpPr>
            <a:spLocks noGrp="1"/>
          </p:cNvSpPr>
          <p:nvPr>
            <p:ph type="title"/>
          </p:nvPr>
        </p:nvSpPr>
        <p:spPr/>
        <p:txBody>
          <a:bodyPr/>
          <a:lstStyle/>
          <a:p>
            <a:r>
              <a:rPr kumimoji="1" lang="ja-JP" altLang="en-US" dirty="0"/>
              <a:t>料理｜</a:t>
            </a:r>
            <a:r>
              <a:rPr lang="ja-JP" altLang="en-US" b="1" i="0" dirty="0">
                <a:solidFill>
                  <a:srgbClr val="153F9A"/>
                </a:solidFill>
                <a:effectLst/>
                <a:latin typeface="Noto Serif JP" panose="020B0600070205080204" charset="-128"/>
                <a:ea typeface="Noto Serif JP" panose="020B0600070205080204" charset="-128"/>
              </a:rPr>
              <a:t>寿司</a:t>
            </a:r>
            <a:endParaRPr kumimoji="1" lang="ja-JP" altLang="en-US" dirty="0"/>
          </a:p>
        </p:txBody>
      </p:sp>
      <p:sp>
        <p:nvSpPr>
          <p:cNvPr id="13" name="직사각형 4">
            <a:extLst>
              <a:ext uri="{FF2B5EF4-FFF2-40B4-BE49-F238E27FC236}">
                <a16:creationId xmlns:a16="http://schemas.microsoft.com/office/drawing/2014/main" id="{D0D16D29-1689-9EA5-76A5-7E65305E39C1}"/>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テキスト ボックス 13">
            <a:extLst>
              <a:ext uri="{FF2B5EF4-FFF2-40B4-BE49-F238E27FC236}">
                <a16:creationId xmlns:a16="http://schemas.microsoft.com/office/drawing/2014/main" id="{7EC8EB18-68F5-3F0F-AE60-E509FADF1DF7}"/>
              </a:ext>
            </a:extLst>
          </p:cNvPr>
          <p:cNvSpPr txBox="1"/>
          <p:nvPr/>
        </p:nvSpPr>
        <p:spPr>
          <a:xfrm rot="16200000">
            <a:off x="-855228" y="4912825"/>
            <a:ext cx="2945869"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17" name="図プレースホルダー 14">
            <a:extLst>
              <a:ext uri="{FF2B5EF4-FFF2-40B4-BE49-F238E27FC236}">
                <a16:creationId xmlns:a16="http://schemas.microsoft.com/office/drawing/2014/main" id="{00B88E41-7D06-409C-E168-455E5F90E84A}"/>
              </a:ext>
            </a:extLst>
          </p:cNvPr>
          <p:cNvPicPr>
            <a:picLocks noChangeAspect="1"/>
          </p:cNvPicPr>
          <p:nvPr/>
        </p:nvPicPr>
        <p:blipFill rotWithShape="1">
          <a:blip r:embed="rId2"/>
          <a:srcRect l="50000" r="21498"/>
          <a:stretch/>
        </p:blipFill>
        <p:spPr>
          <a:xfrm>
            <a:off x="0" y="0"/>
            <a:ext cx="1235413" cy="3429000"/>
          </a:xfrm>
          <a:prstGeom prst="round2SameRect">
            <a:avLst>
              <a:gd name="adj1" fmla="val 0"/>
              <a:gd name="adj2" fmla="val 0"/>
            </a:avLst>
          </a:prstGeom>
        </p:spPr>
      </p:pic>
      <p:pic>
        <p:nvPicPr>
          <p:cNvPr id="21" name="図 20">
            <a:extLst>
              <a:ext uri="{FF2B5EF4-FFF2-40B4-BE49-F238E27FC236}">
                <a16:creationId xmlns:a16="http://schemas.microsoft.com/office/drawing/2014/main" id="{A95FF73A-A190-51C0-B70B-5438543B0DB0}"/>
              </a:ext>
            </a:extLst>
          </p:cNvPr>
          <p:cNvPicPr>
            <a:picLocks noChangeAspect="1"/>
          </p:cNvPicPr>
          <p:nvPr/>
        </p:nvPicPr>
        <p:blipFill rotWithShape="1">
          <a:blip r:embed="rId3"/>
          <a:srcRect b="12088"/>
          <a:stretch/>
        </p:blipFill>
        <p:spPr>
          <a:xfrm>
            <a:off x="3882206" y="1837741"/>
            <a:ext cx="5092111" cy="2984372"/>
          </a:xfrm>
          <a:prstGeom prst="rect">
            <a:avLst/>
          </a:prstGeom>
        </p:spPr>
      </p:pic>
      <p:sp>
        <p:nvSpPr>
          <p:cNvPr id="26" name="四角形: 角を丸くする 25">
            <a:hlinkClick r:id="rId4"/>
            <a:extLst>
              <a:ext uri="{FF2B5EF4-FFF2-40B4-BE49-F238E27FC236}">
                <a16:creationId xmlns:a16="http://schemas.microsoft.com/office/drawing/2014/main" id="{86EFE81C-A790-67AE-78E0-65FDCF98F0DC}"/>
              </a:ext>
            </a:extLst>
          </p:cNvPr>
          <p:cNvSpPr/>
          <p:nvPr/>
        </p:nvSpPr>
        <p:spPr>
          <a:xfrm>
            <a:off x="7858316" y="5257917"/>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27" name="テキスト ボックス 26">
            <a:extLst>
              <a:ext uri="{FF2B5EF4-FFF2-40B4-BE49-F238E27FC236}">
                <a16:creationId xmlns:a16="http://schemas.microsoft.com/office/drawing/2014/main" id="{D282EAFA-7370-C847-3459-DA13AD689F7D}"/>
              </a:ext>
            </a:extLst>
          </p:cNvPr>
          <p:cNvSpPr txBox="1"/>
          <p:nvPr/>
        </p:nvSpPr>
        <p:spPr>
          <a:xfrm>
            <a:off x="3882206" y="4822113"/>
            <a:ext cx="5092112"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寿司職人乗船プラン</a:t>
            </a:r>
          </a:p>
        </p:txBody>
      </p:sp>
      <p:sp>
        <p:nvSpPr>
          <p:cNvPr id="28" name="テキスト ボックス 27">
            <a:extLst>
              <a:ext uri="{FF2B5EF4-FFF2-40B4-BE49-F238E27FC236}">
                <a16:creationId xmlns:a16="http://schemas.microsoft.com/office/drawing/2014/main" id="{0701C2B8-C8C4-5642-FAE2-074378B47358}"/>
              </a:ext>
            </a:extLst>
          </p:cNvPr>
          <p:cNvSpPr txBox="1"/>
          <p:nvPr/>
        </p:nvSpPr>
        <p:spPr>
          <a:xfrm>
            <a:off x="3882205" y="5116363"/>
            <a:ext cx="3784687"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腕利きの寿司職人が新鮮なネタを目の前で握ってご提供いたします。</a:t>
            </a:r>
            <a:br>
              <a:rPr lang="en-US" altLang="ja-JP" dirty="0"/>
            </a:br>
            <a:r>
              <a:rPr lang="ja-JP" altLang="en-US" dirty="0"/>
              <a:t>特別な演出としてもおすすめです♪</a:t>
            </a:r>
          </a:p>
        </p:txBody>
      </p:sp>
    </p:spTree>
    <p:extLst>
      <p:ext uri="{BB962C8B-B14F-4D97-AF65-F5344CB8AC3E}">
        <p14:creationId xmlns:p14="http://schemas.microsoft.com/office/powerpoint/2010/main" val="30809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3A183F3-FE03-7EC7-99B8-52EB8E7C6C7D}"/>
              </a:ext>
            </a:extLst>
          </p:cNvPr>
          <p:cNvSpPr>
            <a:spLocks noGrp="1"/>
          </p:cNvSpPr>
          <p:nvPr>
            <p:ph type="title"/>
          </p:nvPr>
        </p:nvSpPr>
        <p:spPr/>
        <p:txBody>
          <a:bodyPr/>
          <a:lstStyle/>
          <a:p>
            <a:pPr fontAlgn="base"/>
            <a:r>
              <a:rPr lang="ja-JP" altLang="en-US" b="1" i="0" dirty="0">
                <a:solidFill>
                  <a:srgbClr val="153F9A"/>
                </a:solidFill>
                <a:effectLst/>
                <a:latin typeface="Noto Serif JP" panose="020B0600070205080204" charset="-128"/>
                <a:ea typeface="Noto Serif JP" panose="020B0600070205080204" charset="-128"/>
              </a:rPr>
              <a:t>料理｜</a:t>
            </a:r>
            <a:r>
              <a:rPr kumimoji="1" lang="ja-JP" altLang="en-US" dirty="0"/>
              <a:t>オプション・</a:t>
            </a:r>
            <a:r>
              <a:rPr lang="ja-JP" altLang="en-US" b="1" i="0" dirty="0">
                <a:solidFill>
                  <a:srgbClr val="153F9A"/>
                </a:solidFill>
                <a:effectLst/>
                <a:latin typeface="Noto Serif JP" panose="020B0600070205080204" charset="-128"/>
                <a:ea typeface="Noto Serif JP" panose="020B0600070205080204" charset="-128"/>
              </a:rPr>
              <a:t>ドリンク</a:t>
            </a:r>
          </a:p>
        </p:txBody>
      </p:sp>
      <p:sp>
        <p:nvSpPr>
          <p:cNvPr id="12" name="직사각형 4">
            <a:extLst>
              <a:ext uri="{FF2B5EF4-FFF2-40B4-BE49-F238E27FC236}">
                <a16:creationId xmlns:a16="http://schemas.microsoft.com/office/drawing/2014/main" id="{307B194C-12C1-C359-2F70-535174EC112D}"/>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テキスト ボックス 12">
            <a:extLst>
              <a:ext uri="{FF2B5EF4-FFF2-40B4-BE49-F238E27FC236}">
                <a16:creationId xmlns:a16="http://schemas.microsoft.com/office/drawing/2014/main" id="{58DD3840-2CA8-728C-5DF1-C32E8EB667B4}"/>
              </a:ext>
            </a:extLst>
          </p:cNvPr>
          <p:cNvSpPr txBox="1"/>
          <p:nvPr/>
        </p:nvSpPr>
        <p:spPr>
          <a:xfrm rot="16200000">
            <a:off x="-855228" y="4912825"/>
            <a:ext cx="2945869"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26" name="図プレースホルダー 14">
            <a:extLst>
              <a:ext uri="{FF2B5EF4-FFF2-40B4-BE49-F238E27FC236}">
                <a16:creationId xmlns:a16="http://schemas.microsoft.com/office/drawing/2014/main" id="{C689CD8F-274F-5F41-C3B1-859E21F0F092}"/>
              </a:ext>
            </a:extLst>
          </p:cNvPr>
          <p:cNvPicPr>
            <a:picLocks noChangeAspect="1"/>
          </p:cNvPicPr>
          <p:nvPr/>
        </p:nvPicPr>
        <p:blipFill rotWithShape="1">
          <a:blip r:embed="rId2"/>
          <a:srcRect l="50000" r="21498"/>
          <a:stretch/>
        </p:blipFill>
        <p:spPr>
          <a:xfrm>
            <a:off x="0" y="0"/>
            <a:ext cx="1235413" cy="3429000"/>
          </a:xfrm>
          <a:prstGeom prst="round2SameRect">
            <a:avLst>
              <a:gd name="adj1" fmla="val 0"/>
              <a:gd name="adj2" fmla="val 0"/>
            </a:avLst>
          </a:prstGeom>
        </p:spPr>
      </p:pic>
      <p:grpSp>
        <p:nvGrpSpPr>
          <p:cNvPr id="58" name="グループ化 57">
            <a:extLst>
              <a:ext uri="{FF2B5EF4-FFF2-40B4-BE49-F238E27FC236}">
                <a16:creationId xmlns:a16="http://schemas.microsoft.com/office/drawing/2014/main" id="{AC8E7049-6028-DF6C-751C-7308827096B9}"/>
              </a:ext>
            </a:extLst>
          </p:cNvPr>
          <p:cNvGrpSpPr/>
          <p:nvPr/>
        </p:nvGrpSpPr>
        <p:grpSpPr>
          <a:xfrm>
            <a:off x="2064668" y="1640250"/>
            <a:ext cx="3917005" cy="3893777"/>
            <a:chOff x="2495120" y="1640250"/>
            <a:chExt cx="3917005" cy="3893777"/>
          </a:xfrm>
        </p:grpSpPr>
        <p:sp>
          <p:nvSpPr>
            <p:cNvPr id="37" name="テキスト ボックス 36">
              <a:extLst>
                <a:ext uri="{FF2B5EF4-FFF2-40B4-BE49-F238E27FC236}">
                  <a16:creationId xmlns:a16="http://schemas.microsoft.com/office/drawing/2014/main" id="{41D99853-2375-4F5B-5984-F415C49C412B}"/>
                </a:ext>
              </a:extLst>
            </p:cNvPr>
            <p:cNvSpPr txBox="1"/>
            <p:nvPr/>
          </p:nvSpPr>
          <p:spPr>
            <a:xfrm>
              <a:off x="2502150" y="4608259"/>
              <a:ext cx="3903151" cy="439992"/>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お食事プランの他、女性の方に人気の高いデザートビュッフェや、お酒のお供にチーズ盛り合わせの追加はいかがでしょうか？</a:t>
              </a:r>
            </a:p>
          </p:txBody>
        </p:sp>
        <p:sp>
          <p:nvSpPr>
            <p:cNvPr id="50" name="テキスト ボックス 49">
              <a:extLst>
                <a:ext uri="{FF2B5EF4-FFF2-40B4-BE49-F238E27FC236}">
                  <a16:creationId xmlns:a16="http://schemas.microsoft.com/office/drawing/2014/main" id="{BFA277F1-9AC0-88C8-CFD5-2BCBD1E0130C}"/>
                </a:ext>
              </a:extLst>
            </p:cNvPr>
            <p:cNvSpPr txBox="1"/>
            <p:nvPr/>
          </p:nvSpPr>
          <p:spPr>
            <a:xfrm>
              <a:off x="2495120" y="1640250"/>
              <a:ext cx="3903151" cy="369332"/>
            </a:xfrm>
            <a:prstGeom prst="rect">
              <a:avLst/>
            </a:prstGeom>
            <a:noFill/>
          </p:spPr>
          <p:txBody>
            <a:bodyPr wrap="square" rtlCol="0">
              <a:spAutoFit/>
            </a:bodyPr>
            <a:lstStyle/>
            <a:p>
              <a:pPr algn="ctr"/>
              <a:r>
                <a:rPr kumimoji="1" lang="en-US" altLang="ja-JP" dirty="0">
                  <a:solidFill>
                    <a:srgbClr val="063666"/>
                  </a:solidFill>
                  <a:latin typeface="Shippori Mincho ExtraBold" panose="00000900000000000000" pitchFamily="2" charset="-128"/>
                  <a:ea typeface="Shippori Mincho ExtraBold" panose="00000900000000000000" pitchFamily="2" charset="-128"/>
                </a:rPr>
                <a:t>Option</a:t>
              </a:r>
              <a:endParaRPr kumimoji="1" lang="ja-JP" altLang="en-US" dirty="0">
                <a:solidFill>
                  <a:srgbClr val="063666"/>
                </a:solidFill>
                <a:latin typeface="Shippori Mincho ExtraBold" panose="00000900000000000000" pitchFamily="2" charset="-128"/>
                <a:ea typeface="Shippori Mincho ExtraBold" panose="00000900000000000000" pitchFamily="2" charset="-128"/>
              </a:endParaRPr>
            </a:p>
          </p:txBody>
        </p:sp>
        <p:sp>
          <p:nvSpPr>
            <p:cNvPr id="52" name="四角形: 角を丸くする 51">
              <a:hlinkClick r:id="rId3"/>
              <a:extLst>
                <a:ext uri="{FF2B5EF4-FFF2-40B4-BE49-F238E27FC236}">
                  <a16:creationId xmlns:a16="http://schemas.microsoft.com/office/drawing/2014/main" id="{C335A144-FE7F-AA76-0BAC-7C3AB8AD48F9}"/>
                </a:ext>
              </a:extLst>
            </p:cNvPr>
            <p:cNvSpPr/>
            <p:nvPr/>
          </p:nvSpPr>
          <p:spPr>
            <a:xfrm>
              <a:off x="5282271" y="5318583"/>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pic>
          <p:nvPicPr>
            <p:cNvPr id="54" name="図プレースホルダー 17">
              <a:extLst>
                <a:ext uri="{FF2B5EF4-FFF2-40B4-BE49-F238E27FC236}">
                  <a16:creationId xmlns:a16="http://schemas.microsoft.com/office/drawing/2014/main" id="{3EF9D25B-47DB-7A74-35BC-43725D0D0682}"/>
                </a:ext>
              </a:extLst>
            </p:cNvPr>
            <p:cNvPicPr>
              <a:picLocks noChangeAspect="1"/>
            </p:cNvPicPr>
            <p:nvPr/>
          </p:nvPicPr>
          <p:blipFill rotWithShape="1">
            <a:blip r:embed="rId4"/>
            <a:srcRect l="16" t="13970" r="16" b="7056"/>
            <a:stretch/>
          </p:blipFill>
          <p:spPr>
            <a:xfrm>
              <a:off x="2495325" y="2190290"/>
              <a:ext cx="3916800" cy="2062839"/>
            </a:xfrm>
            <a:prstGeom prst="rect">
              <a:avLst/>
            </a:prstGeom>
          </p:spPr>
        </p:pic>
        <p:sp>
          <p:nvSpPr>
            <p:cNvPr id="56" name="テキスト ボックス 55">
              <a:extLst>
                <a:ext uri="{FF2B5EF4-FFF2-40B4-BE49-F238E27FC236}">
                  <a16:creationId xmlns:a16="http://schemas.microsoft.com/office/drawing/2014/main" id="{9D71CFBF-AD01-2852-4360-1CBBB36E9726}"/>
                </a:ext>
              </a:extLst>
            </p:cNvPr>
            <p:cNvSpPr txBox="1"/>
            <p:nvPr/>
          </p:nvSpPr>
          <p:spPr>
            <a:xfrm>
              <a:off x="2495325" y="4256171"/>
              <a:ext cx="3916800"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その他オプション</a:t>
              </a:r>
            </a:p>
          </p:txBody>
        </p:sp>
      </p:grpSp>
      <p:grpSp>
        <p:nvGrpSpPr>
          <p:cNvPr id="59" name="グループ化 58">
            <a:extLst>
              <a:ext uri="{FF2B5EF4-FFF2-40B4-BE49-F238E27FC236}">
                <a16:creationId xmlns:a16="http://schemas.microsoft.com/office/drawing/2014/main" id="{F4A8737A-75AF-30F4-FEB5-E6A8BB0D7CD6}"/>
              </a:ext>
            </a:extLst>
          </p:cNvPr>
          <p:cNvGrpSpPr/>
          <p:nvPr/>
        </p:nvGrpSpPr>
        <p:grpSpPr>
          <a:xfrm>
            <a:off x="7105025" y="1640250"/>
            <a:ext cx="3924284" cy="3893777"/>
            <a:chOff x="6661965" y="1640250"/>
            <a:chExt cx="3924284" cy="3893777"/>
          </a:xfrm>
        </p:grpSpPr>
        <p:sp>
          <p:nvSpPr>
            <p:cNvPr id="38" name="テキスト ボックス 37">
              <a:extLst>
                <a:ext uri="{FF2B5EF4-FFF2-40B4-BE49-F238E27FC236}">
                  <a16:creationId xmlns:a16="http://schemas.microsoft.com/office/drawing/2014/main" id="{2A7F0EDF-635B-7FED-160E-ECAB2F96E517}"/>
                </a:ext>
              </a:extLst>
            </p:cNvPr>
            <p:cNvSpPr txBox="1"/>
            <p:nvPr/>
          </p:nvSpPr>
          <p:spPr>
            <a:xfrm>
              <a:off x="6668790" y="4608259"/>
              <a:ext cx="3903151"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専属のバーテンダーがお作り致します。海と景色に囲まれた非日常空間で格別な</a:t>
              </a:r>
              <a:br>
                <a:rPr lang="en-US" altLang="ja-JP" dirty="0"/>
              </a:br>
              <a:r>
                <a:rPr lang="ja-JP" altLang="en-US" dirty="0"/>
                <a:t>一杯をお楽しみください。</a:t>
              </a:r>
            </a:p>
          </p:txBody>
        </p:sp>
        <p:sp>
          <p:nvSpPr>
            <p:cNvPr id="51" name="テキスト ボックス 50">
              <a:extLst>
                <a:ext uri="{FF2B5EF4-FFF2-40B4-BE49-F238E27FC236}">
                  <a16:creationId xmlns:a16="http://schemas.microsoft.com/office/drawing/2014/main" id="{EEB7A709-584C-678A-132F-144A680A37DB}"/>
                </a:ext>
              </a:extLst>
            </p:cNvPr>
            <p:cNvSpPr txBox="1"/>
            <p:nvPr/>
          </p:nvSpPr>
          <p:spPr>
            <a:xfrm>
              <a:off x="6662874" y="1640250"/>
              <a:ext cx="3903151" cy="369332"/>
            </a:xfrm>
            <a:prstGeom prst="rect">
              <a:avLst/>
            </a:prstGeom>
            <a:noFill/>
          </p:spPr>
          <p:txBody>
            <a:bodyPr wrap="square" rtlCol="0">
              <a:spAutoFit/>
            </a:bodyPr>
            <a:lstStyle/>
            <a:p>
              <a:pPr algn="ctr"/>
              <a:r>
                <a:rPr kumimoji="1" lang="en-US" altLang="ja-JP" dirty="0">
                  <a:solidFill>
                    <a:srgbClr val="063666"/>
                  </a:solidFill>
                  <a:latin typeface="Shippori Mincho ExtraBold" panose="00000900000000000000" pitchFamily="2" charset="-128"/>
                  <a:ea typeface="Shippori Mincho ExtraBold" panose="00000900000000000000" pitchFamily="2" charset="-128"/>
                </a:rPr>
                <a:t>Drink</a:t>
              </a:r>
              <a:endParaRPr kumimoji="1" lang="ja-JP" altLang="en-US" dirty="0">
                <a:solidFill>
                  <a:srgbClr val="063666"/>
                </a:solidFill>
                <a:latin typeface="Shippori Mincho ExtraBold" panose="00000900000000000000" pitchFamily="2" charset="-128"/>
                <a:ea typeface="Shippori Mincho ExtraBold" panose="00000900000000000000" pitchFamily="2" charset="-128"/>
              </a:endParaRPr>
            </a:p>
          </p:txBody>
        </p:sp>
        <p:sp>
          <p:nvSpPr>
            <p:cNvPr id="53" name="四角形: 角を丸くする 52">
              <a:hlinkClick r:id="rId5"/>
              <a:extLst>
                <a:ext uri="{FF2B5EF4-FFF2-40B4-BE49-F238E27FC236}">
                  <a16:creationId xmlns:a16="http://schemas.microsoft.com/office/drawing/2014/main" id="{03A233E9-D33E-BAE0-D0C7-94413A1ACB40}"/>
                </a:ext>
              </a:extLst>
            </p:cNvPr>
            <p:cNvSpPr/>
            <p:nvPr/>
          </p:nvSpPr>
          <p:spPr>
            <a:xfrm>
              <a:off x="9470249" y="5318583"/>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pic>
          <p:nvPicPr>
            <p:cNvPr id="55" name="図 54">
              <a:extLst>
                <a:ext uri="{FF2B5EF4-FFF2-40B4-BE49-F238E27FC236}">
                  <a16:creationId xmlns:a16="http://schemas.microsoft.com/office/drawing/2014/main" id="{230C533D-46B8-2F3B-95F0-9556674CB356}"/>
                </a:ext>
              </a:extLst>
            </p:cNvPr>
            <p:cNvPicPr>
              <a:picLocks noChangeAspect="1"/>
            </p:cNvPicPr>
            <p:nvPr/>
          </p:nvPicPr>
          <p:blipFill rotWithShape="1">
            <a:blip r:embed="rId6"/>
            <a:srcRect t="12153" b="7634"/>
            <a:stretch/>
          </p:blipFill>
          <p:spPr>
            <a:xfrm>
              <a:off x="6661965" y="2190290"/>
              <a:ext cx="3916800" cy="2070965"/>
            </a:xfrm>
            <a:prstGeom prst="rect">
              <a:avLst/>
            </a:prstGeom>
          </p:spPr>
        </p:pic>
        <p:sp>
          <p:nvSpPr>
            <p:cNvPr id="57" name="テキスト ボックス 56">
              <a:extLst>
                <a:ext uri="{FF2B5EF4-FFF2-40B4-BE49-F238E27FC236}">
                  <a16:creationId xmlns:a16="http://schemas.microsoft.com/office/drawing/2014/main" id="{4DCAB5F9-4FF0-13FD-E177-DDFC65105798}"/>
                </a:ext>
              </a:extLst>
            </p:cNvPr>
            <p:cNvSpPr txBox="1"/>
            <p:nvPr/>
          </p:nvSpPr>
          <p:spPr>
            <a:xfrm>
              <a:off x="6661965" y="4256171"/>
              <a:ext cx="3916800" cy="276999"/>
            </a:xfrm>
            <a:prstGeom prst="rect">
              <a:avLst/>
            </a:prstGeom>
            <a:solidFill>
              <a:srgbClr val="063666"/>
            </a:solidFill>
          </p:spPr>
          <p:txBody>
            <a:bodyPr wrap="square">
              <a:noAutofit/>
            </a:bodyPr>
            <a:lstStyle/>
            <a:p>
              <a:pPr algn="ctr" fontAlgn="base"/>
              <a:r>
                <a:rPr lang="ja-JP" altLang="en-US" sz="1200" b="1" i="0" dirty="0">
                  <a:solidFill>
                    <a:schemeClr val="bg1"/>
                  </a:solidFill>
                  <a:effectLst/>
                  <a:latin typeface="Noto Sans JP" panose="020B0200000000000000" pitchFamily="50" charset="-128"/>
                  <a:ea typeface="Noto Sans JP" panose="020B0200000000000000" pitchFamily="50" charset="-128"/>
                </a:rPr>
                <a:t>飲み放題メニュー</a:t>
              </a:r>
            </a:p>
          </p:txBody>
        </p:sp>
        <p:sp>
          <p:nvSpPr>
            <p:cNvPr id="60" name="テキスト ボックス 59">
              <a:extLst>
                <a:ext uri="{FF2B5EF4-FFF2-40B4-BE49-F238E27FC236}">
                  <a16:creationId xmlns:a16="http://schemas.microsoft.com/office/drawing/2014/main" id="{FD19C815-B7F1-186B-0AFD-C927225A724E}"/>
                </a:ext>
              </a:extLst>
            </p:cNvPr>
            <p:cNvSpPr txBox="1"/>
            <p:nvPr/>
          </p:nvSpPr>
          <p:spPr>
            <a:xfrm>
              <a:off x="6668790" y="4924949"/>
              <a:ext cx="3903151" cy="415498"/>
            </a:xfrm>
            <a:prstGeom prst="rect">
              <a:avLst/>
            </a:prstGeom>
            <a:noFill/>
          </p:spPr>
          <p:txBody>
            <a:bodyPr wrap="square" l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fontAlgn="base"/>
              <a:r>
                <a:rPr lang="en-US" altLang="ja-JP" sz="700" b="0" i="0" dirty="0">
                  <a:solidFill>
                    <a:srgbClr val="222222"/>
                  </a:solidFill>
                  <a:effectLst/>
                  <a:latin typeface="Noto Sans JP" panose="020B0200000000000000" pitchFamily="50" charset="-128"/>
                  <a:ea typeface="Noto Sans JP" panose="020B0200000000000000" pitchFamily="50" charset="-128"/>
                </a:rPr>
                <a:t>※</a:t>
              </a:r>
              <a:r>
                <a:rPr lang="ja-JP" altLang="en-US" sz="700" b="0" i="0" dirty="0">
                  <a:solidFill>
                    <a:srgbClr val="222222"/>
                  </a:solidFill>
                  <a:effectLst/>
                  <a:latin typeface="Noto Sans JP" panose="020B0200000000000000" pitchFamily="50" charset="-128"/>
                  <a:ea typeface="Noto Sans JP" panose="020B0200000000000000" pitchFamily="50" charset="-128"/>
                </a:rPr>
                <a:t>船によりご提供できるメニューが異なる場合もございます。</a:t>
              </a:r>
              <a:br>
                <a:rPr lang="ja-JP" altLang="en-US" sz="700" b="0" i="0" dirty="0">
                  <a:solidFill>
                    <a:srgbClr val="222222"/>
                  </a:solidFill>
                  <a:effectLst/>
                  <a:latin typeface="Noto Sans JP" panose="020B0200000000000000" pitchFamily="50" charset="-128"/>
                  <a:ea typeface="Noto Sans JP" panose="020B0200000000000000" pitchFamily="50" charset="-128"/>
                </a:rPr>
              </a:br>
              <a:r>
                <a:rPr lang="en-US" altLang="ja-JP" sz="700" b="0" i="0" dirty="0">
                  <a:solidFill>
                    <a:srgbClr val="222222"/>
                  </a:solidFill>
                  <a:effectLst/>
                  <a:latin typeface="Noto Sans JP" panose="020B0200000000000000" pitchFamily="50" charset="-128"/>
                  <a:ea typeface="Noto Sans JP" panose="020B0200000000000000" pitchFamily="50" charset="-128"/>
                </a:rPr>
                <a:t>※</a:t>
              </a:r>
              <a:r>
                <a:rPr lang="ja-JP" altLang="en-US" sz="700" b="0" i="0" dirty="0">
                  <a:solidFill>
                    <a:srgbClr val="222222"/>
                  </a:solidFill>
                  <a:effectLst/>
                  <a:latin typeface="Noto Sans JP" panose="020B0200000000000000" pitchFamily="50" charset="-128"/>
                  <a:ea typeface="Noto Sans JP" panose="020B0200000000000000" pitchFamily="50" charset="-128"/>
                </a:rPr>
                <a:t>通常プランの他、ビールランクアップや乾杯用スパークリングワインのドリンク追加オプションもございます。</a:t>
              </a:r>
            </a:p>
          </p:txBody>
        </p:sp>
      </p:grpSp>
    </p:spTree>
    <p:extLst>
      <p:ext uri="{BB962C8B-B14F-4D97-AF65-F5344CB8AC3E}">
        <p14:creationId xmlns:p14="http://schemas.microsoft.com/office/powerpoint/2010/main" val="10276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C4F087A-5B9A-DB37-0E0F-A80A72C9D275}"/>
              </a:ext>
            </a:extLst>
          </p:cNvPr>
          <p:cNvSpPr>
            <a:spLocks noGrp="1"/>
          </p:cNvSpPr>
          <p:nvPr>
            <p:ph type="title"/>
          </p:nvPr>
        </p:nvSpPr>
        <p:spPr/>
        <p:txBody>
          <a:bodyPr/>
          <a:lstStyle/>
          <a:p>
            <a:pPr fontAlgn="base"/>
            <a:r>
              <a:rPr lang="ja-JP" altLang="en-US" b="1" i="0" dirty="0">
                <a:solidFill>
                  <a:srgbClr val="153F9A"/>
                </a:solidFill>
                <a:effectLst/>
                <a:latin typeface="Noto Serif JP" panose="020B0600070205080204" charset="-128"/>
                <a:ea typeface="Noto Serif JP" panose="020B0600070205080204" charset="-128"/>
              </a:rPr>
              <a:t>料理｜ケータリング</a:t>
            </a:r>
          </a:p>
        </p:txBody>
      </p:sp>
      <p:sp>
        <p:nvSpPr>
          <p:cNvPr id="12" name="직사각형 4">
            <a:extLst>
              <a:ext uri="{FF2B5EF4-FFF2-40B4-BE49-F238E27FC236}">
                <a16:creationId xmlns:a16="http://schemas.microsoft.com/office/drawing/2014/main" id="{C436C905-3E46-0201-93F5-3E4B1702B999}"/>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テキスト ボックス 12">
            <a:extLst>
              <a:ext uri="{FF2B5EF4-FFF2-40B4-BE49-F238E27FC236}">
                <a16:creationId xmlns:a16="http://schemas.microsoft.com/office/drawing/2014/main" id="{9FA679F7-23A1-19E4-7D06-6C6976946C6D}"/>
              </a:ext>
            </a:extLst>
          </p:cNvPr>
          <p:cNvSpPr txBox="1"/>
          <p:nvPr/>
        </p:nvSpPr>
        <p:spPr>
          <a:xfrm rot="16200000">
            <a:off x="-855228" y="4912825"/>
            <a:ext cx="2945869"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Special</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Cuisine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14" name="図プレースホルダー 14">
            <a:extLst>
              <a:ext uri="{FF2B5EF4-FFF2-40B4-BE49-F238E27FC236}">
                <a16:creationId xmlns:a16="http://schemas.microsoft.com/office/drawing/2014/main" id="{8EC58962-08DD-C287-1A6C-EB8DF6A742C5}"/>
              </a:ext>
            </a:extLst>
          </p:cNvPr>
          <p:cNvPicPr>
            <a:picLocks noChangeAspect="1"/>
          </p:cNvPicPr>
          <p:nvPr/>
        </p:nvPicPr>
        <p:blipFill rotWithShape="1">
          <a:blip r:embed="rId2"/>
          <a:srcRect l="50000" r="21498"/>
          <a:stretch/>
        </p:blipFill>
        <p:spPr>
          <a:xfrm>
            <a:off x="0" y="0"/>
            <a:ext cx="1235413" cy="3429000"/>
          </a:xfrm>
          <a:prstGeom prst="round2SameRect">
            <a:avLst>
              <a:gd name="adj1" fmla="val 0"/>
              <a:gd name="adj2" fmla="val 0"/>
            </a:avLst>
          </a:prstGeom>
        </p:spPr>
      </p:pic>
      <p:graphicFrame>
        <p:nvGraphicFramePr>
          <p:cNvPr id="15" name="表 14">
            <a:extLst>
              <a:ext uri="{FF2B5EF4-FFF2-40B4-BE49-F238E27FC236}">
                <a16:creationId xmlns:a16="http://schemas.microsoft.com/office/drawing/2014/main" id="{2C2877A1-16A7-1E1D-00CC-8167478844ED}"/>
              </a:ext>
            </a:extLst>
          </p:cNvPr>
          <p:cNvGraphicFramePr>
            <a:graphicFrameLocks noGrp="1"/>
          </p:cNvGraphicFramePr>
          <p:nvPr>
            <p:extLst>
              <p:ext uri="{D42A27DB-BD31-4B8C-83A1-F6EECF244321}">
                <p14:modId xmlns:p14="http://schemas.microsoft.com/office/powerpoint/2010/main" val="2470788082"/>
              </p:ext>
            </p:extLst>
          </p:nvPr>
        </p:nvGraphicFramePr>
        <p:xfrm>
          <a:off x="1634246" y="3102416"/>
          <a:ext cx="3211200" cy="536040"/>
        </p:xfrm>
        <a:graphic>
          <a:graphicData uri="http://schemas.openxmlformats.org/drawingml/2006/table">
            <a:tbl>
              <a:tblPr/>
              <a:tblGrid>
                <a:gridCol w="864070">
                  <a:extLst>
                    <a:ext uri="{9D8B030D-6E8A-4147-A177-3AD203B41FA5}">
                      <a16:colId xmlns:a16="http://schemas.microsoft.com/office/drawing/2014/main" val="3110035811"/>
                    </a:ext>
                  </a:extLst>
                </a:gridCol>
                <a:gridCol w="2347130">
                  <a:extLst>
                    <a:ext uri="{9D8B030D-6E8A-4147-A177-3AD203B41FA5}">
                      <a16:colId xmlns:a16="http://schemas.microsoft.com/office/drawing/2014/main" val="1940381133"/>
                    </a:ext>
                  </a:extLst>
                </a:gridCol>
              </a:tblGrid>
              <a:tr h="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店名</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algn="l" fontAlgn="base"/>
                      <a:r>
                        <a:rPr lang="en-US" altLang="ja-JP" sz="700" dirty="0">
                          <a:solidFill>
                            <a:schemeClr val="tx1">
                              <a:lumMod val="85000"/>
                              <a:lumOff val="15000"/>
                            </a:schemeClr>
                          </a:solidFill>
                          <a:effectLst/>
                          <a:latin typeface="+mn-ea"/>
                          <a:ea typeface="+mn-ea"/>
                        </a:rPr>
                        <a:t>CITABRIA CATERING</a:t>
                      </a:r>
                      <a:r>
                        <a:rPr lang="ja-JP" altLang="en-US" sz="700" dirty="0">
                          <a:solidFill>
                            <a:schemeClr val="tx1">
                              <a:lumMod val="85000"/>
                              <a:lumOff val="15000"/>
                            </a:schemeClr>
                          </a:solidFill>
                          <a:effectLst/>
                          <a:latin typeface="+mn-ea"/>
                          <a:ea typeface="+mn-ea"/>
                        </a:rPr>
                        <a:t>（サイタブリアケータリング）</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262507"/>
                  </a:ext>
                </a:extLst>
              </a:tr>
              <a:tr h="0">
                <a:tc>
                  <a:txBody>
                    <a:bodyPr/>
                    <a:lstStyle/>
                    <a:p>
                      <a:pPr algn="l" fontAlgn="base"/>
                      <a:r>
                        <a:rPr lang="en-US" altLang="ja-JP" sz="700" dirty="0">
                          <a:solidFill>
                            <a:schemeClr val="tx1">
                              <a:lumMod val="85000"/>
                              <a:lumOff val="15000"/>
                            </a:schemeClr>
                          </a:solidFill>
                          <a:effectLst/>
                          <a:highlight>
                            <a:srgbClr val="F3F5FA"/>
                          </a:highlight>
                          <a:latin typeface="+mn-ea"/>
                          <a:ea typeface="+mn-ea"/>
                        </a:rPr>
                        <a:t>1</a:t>
                      </a:r>
                      <a:r>
                        <a:rPr lang="ja-JP" altLang="en-US" sz="700" dirty="0">
                          <a:solidFill>
                            <a:schemeClr val="tx1">
                              <a:lumMod val="85000"/>
                              <a:lumOff val="15000"/>
                            </a:schemeClr>
                          </a:solidFill>
                          <a:effectLst/>
                          <a:highlight>
                            <a:srgbClr val="F3F5FA"/>
                          </a:highlight>
                          <a:latin typeface="+mn-ea"/>
                          <a:ea typeface="+mn-ea"/>
                        </a:rPr>
                        <a:t>人あたりのご予算</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algn="l" fontAlgn="base"/>
                      <a:r>
                        <a:rPr lang="en-US" altLang="ja-JP" sz="700" dirty="0">
                          <a:solidFill>
                            <a:schemeClr val="tx1">
                              <a:lumMod val="85000"/>
                              <a:lumOff val="15000"/>
                            </a:schemeClr>
                          </a:solidFill>
                          <a:effectLst/>
                          <a:latin typeface="+mn-ea"/>
                          <a:ea typeface="+mn-ea"/>
                        </a:rPr>
                        <a:t>8,000</a:t>
                      </a:r>
                      <a:r>
                        <a:rPr lang="ja-JP" altLang="en-US" sz="700" dirty="0">
                          <a:solidFill>
                            <a:schemeClr val="tx1">
                              <a:lumMod val="85000"/>
                              <a:lumOff val="15000"/>
                            </a:schemeClr>
                          </a:solidFill>
                          <a:effectLst/>
                          <a:latin typeface="+mn-ea"/>
                          <a:ea typeface="+mn-ea"/>
                        </a:rPr>
                        <a:t>円</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42544288"/>
                  </a:ext>
                </a:extLst>
              </a:tr>
              <a:tr h="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ご予約の期限</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algn="l" fontAlgn="base"/>
                      <a:r>
                        <a:rPr lang="en-US" altLang="ja-JP" sz="700" dirty="0">
                          <a:solidFill>
                            <a:schemeClr val="tx1">
                              <a:lumMod val="85000"/>
                              <a:lumOff val="15000"/>
                            </a:schemeClr>
                          </a:solidFill>
                          <a:effectLst/>
                          <a:latin typeface="+mn-ea"/>
                          <a:ea typeface="+mn-ea"/>
                        </a:rPr>
                        <a:t>1</a:t>
                      </a:r>
                      <a:r>
                        <a:rPr lang="ja-JP" altLang="en-US" sz="700" dirty="0">
                          <a:solidFill>
                            <a:schemeClr val="tx1">
                              <a:lumMod val="85000"/>
                              <a:lumOff val="15000"/>
                            </a:schemeClr>
                          </a:solidFill>
                          <a:effectLst/>
                          <a:latin typeface="+mn-ea"/>
                          <a:ea typeface="+mn-ea"/>
                        </a:rPr>
                        <a:t>週間前までにご予約下さい。</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76292871"/>
                  </a:ext>
                </a:extLst>
              </a:tr>
            </a:tbl>
          </a:graphicData>
        </a:graphic>
      </p:graphicFrame>
      <p:sp>
        <p:nvSpPr>
          <p:cNvPr id="4" name="テキスト ボックス 3">
            <a:extLst>
              <a:ext uri="{FF2B5EF4-FFF2-40B4-BE49-F238E27FC236}">
                <a16:creationId xmlns:a16="http://schemas.microsoft.com/office/drawing/2014/main" id="{D7D35412-292B-4DC8-15CF-AE0ECA7346B8}"/>
              </a:ext>
            </a:extLst>
          </p:cNvPr>
          <p:cNvSpPr txBox="1"/>
          <p:nvPr/>
        </p:nvSpPr>
        <p:spPr>
          <a:xfrm>
            <a:off x="1634246" y="2460842"/>
            <a:ext cx="3201496" cy="55399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ja-JP" dirty="0"/>
              <a:t>六本木・西麻布の喧噪から離れてひっそりとたたずむ「サイタブリア」。 健康的なオーガニック食材、フルーツ・ハーブなどを「ふんだん」に採り入れた料理は、シンプルでありながらも、おもてなしの「心」を感じさせる、独創的なインターナショナルキュイジーヌの味をどうぞ。</a:t>
            </a:r>
          </a:p>
        </p:txBody>
      </p:sp>
      <p:sp>
        <p:nvSpPr>
          <p:cNvPr id="5" name="テキスト ボックス 4">
            <a:extLst>
              <a:ext uri="{FF2B5EF4-FFF2-40B4-BE49-F238E27FC236}">
                <a16:creationId xmlns:a16="http://schemas.microsoft.com/office/drawing/2014/main" id="{151E774E-3890-0B6F-E4BB-5703CB8801EE}"/>
              </a:ext>
            </a:extLst>
          </p:cNvPr>
          <p:cNvSpPr txBox="1"/>
          <p:nvPr/>
        </p:nvSpPr>
        <p:spPr>
          <a:xfrm>
            <a:off x="5057088" y="2460842"/>
            <a:ext cx="3211200" cy="55399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ja-JP" dirty="0"/>
              <a:t>拡大するイスラム圏の方々に正しく美味しい食事を提供できるように料理作りをしています。厳しい審査基準をクリアしたもののみがハラル製品となりますので、ムスリムの方にとってのみ良いものなのではなく、誰にとっても健康的で美味しく食べられるお食事です。</a:t>
            </a:r>
          </a:p>
        </p:txBody>
      </p:sp>
      <p:sp>
        <p:nvSpPr>
          <p:cNvPr id="6" name="テキスト ボックス 5">
            <a:extLst>
              <a:ext uri="{FF2B5EF4-FFF2-40B4-BE49-F238E27FC236}">
                <a16:creationId xmlns:a16="http://schemas.microsoft.com/office/drawing/2014/main" id="{0A2F2563-948F-0C41-585F-641BA179FB2D}"/>
              </a:ext>
            </a:extLst>
          </p:cNvPr>
          <p:cNvSpPr txBox="1"/>
          <p:nvPr/>
        </p:nvSpPr>
        <p:spPr>
          <a:xfrm>
            <a:off x="8485956" y="2460842"/>
            <a:ext cx="3223796" cy="55399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ja-JP" dirty="0"/>
              <a:t>エリオのおばあさんの味とおもてなしの心が詰まったいつでもあたたかく、ふれあいと笑顔がある場所。前菜・プリモ・セコンド・ドルチェからカフェに至るまで、心行くまでVERA（本物）のイタリアをご堪能いただけます</a:t>
            </a:r>
          </a:p>
        </p:txBody>
      </p:sp>
      <p:sp>
        <p:nvSpPr>
          <p:cNvPr id="7" name="テキスト ボックス 6">
            <a:extLst>
              <a:ext uri="{FF2B5EF4-FFF2-40B4-BE49-F238E27FC236}">
                <a16:creationId xmlns:a16="http://schemas.microsoft.com/office/drawing/2014/main" id="{A23E9CD9-3CA4-D684-8548-07F67EF21F0C}"/>
              </a:ext>
            </a:extLst>
          </p:cNvPr>
          <p:cNvSpPr txBox="1"/>
          <p:nvPr/>
        </p:nvSpPr>
        <p:spPr>
          <a:xfrm>
            <a:off x="1634246" y="5159577"/>
            <a:ext cx="3201496" cy="553998"/>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ja-JP" dirty="0"/>
              <a:t>ベジタブル=「健全な、新鮮な、元気のある」 という意味のラテン語 「vegetus」に由来。野菜、海藻、穀類を使用し、ご人数様に合わせてプランをお作り致します。ベジタリアンの方にも安心してお楽しみいただけます。</a:t>
            </a:r>
          </a:p>
        </p:txBody>
      </p:sp>
      <p:sp>
        <p:nvSpPr>
          <p:cNvPr id="8" name="テキスト ボックス 7">
            <a:extLst>
              <a:ext uri="{FF2B5EF4-FFF2-40B4-BE49-F238E27FC236}">
                <a16:creationId xmlns:a16="http://schemas.microsoft.com/office/drawing/2014/main" id="{0203B69E-047D-A1D0-2537-25EA88DA4290}"/>
              </a:ext>
            </a:extLst>
          </p:cNvPr>
          <p:cNvSpPr txBox="1"/>
          <p:nvPr/>
        </p:nvSpPr>
        <p:spPr>
          <a:xfrm>
            <a:off x="5057088" y="5159577"/>
            <a:ext cx="3201496" cy="66941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ja-JP" dirty="0"/>
              <a:t>新進気鋭の料理長が旬の厳選素材を基に一手間一手間惜しまずに最上の日本料理を提供いたします。野菜も同様、その日その日の状態が適正なものを選別し、素材それぞれの味を十分に活かし調理してゆきます。伝統的な技法の中に新しい方法を取り入れた、今までにない端正な料理をご堪能いただけます。</a:t>
            </a:r>
          </a:p>
        </p:txBody>
      </p:sp>
      <p:pic>
        <p:nvPicPr>
          <p:cNvPr id="51" name="図 50">
            <a:extLst>
              <a:ext uri="{FF2B5EF4-FFF2-40B4-BE49-F238E27FC236}">
                <a16:creationId xmlns:a16="http://schemas.microsoft.com/office/drawing/2014/main" id="{04E65F88-3236-341A-41F7-943DF08DB492}"/>
              </a:ext>
            </a:extLst>
          </p:cNvPr>
          <p:cNvPicPr>
            <a:picLocks noChangeAspect="1"/>
          </p:cNvPicPr>
          <p:nvPr/>
        </p:nvPicPr>
        <p:blipFill rotWithShape="1">
          <a:blip r:embed="rId3"/>
          <a:srcRect t="36420" b="2764"/>
          <a:stretch/>
        </p:blipFill>
        <p:spPr>
          <a:xfrm>
            <a:off x="1624542" y="1139940"/>
            <a:ext cx="3211200" cy="1303596"/>
          </a:xfrm>
          <a:prstGeom prst="rect">
            <a:avLst/>
          </a:prstGeom>
        </p:spPr>
      </p:pic>
      <p:pic>
        <p:nvPicPr>
          <p:cNvPr id="52" name="図 51">
            <a:extLst>
              <a:ext uri="{FF2B5EF4-FFF2-40B4-BE49-F238E27FC236}">
                <a16:creationId xmlns:a16="http://schemas.microsoft.com/office/drawing/2014/main" id="{1B8EAEAE-5A1E-11CF-0C6F-346C2DBA1B59}"/>
              </a:ext>
            </a:extLst>
          </p:cNvPr>
          <p:cNvPicPr>
            <a:picLocks noChangeAspect="1"/>
          </p:cNvPicPr>
          <p:nvPr/>
        </p:nvPicPr>
        <p:blipFill rotWithShape="1">
          <a:blip r:embed="rId4"/>
          <a:srcRect t="17410" b="10883"/>
          <a:stretch/>
        </p:blipFill>
        <p:spPr>
          <a:xfrm>
            <a:off x="5062238" y="1139940"/>
            <a:ext cx="3211200" cy="1304830"/>
          </a:xfrm>
          <a:prstGeom prst="rect">
            <a:avLst/>
          </a:prstGeom>
        </p:spPr>
      </p:pic>
      <p:pic>
        <p:nvPicPr>
          <p:cNvPr id="53" name="図 52">
            <a:extLst>
              <a:ext uri="{FF2B5EF4-FFF2-40B4-BE49-F238E27FC236}">
                <a16:creationId xmlns:a16="http://schemas.microsoft.com/office/drawing/2014/main" id="{F551F23B-4B9B-4C49-29BC-9754EA1CE258}"/>
              </a:ext>
            </a:extLst>
          </p:cNvPr>
          <p:cNvPicPr>
            <a:picLocks noChangeAspect="1"/>
          </p:cNvPicPr>
          <p:nvPr/>
        </p:nvPicPr>
        <p:blipFill rotWithShape="1">
          <a:blip r:embed="rId5"/>
          <a:srcRect t="12304" b="26289"/>
          <a:stretch/>
        </p:blipFill>
        <p:spPr>
          <a:xfrm>
            <a:off x="8498552" y="1139940"/>
            <a:ext cx="3211200" cy="1314614"/>
          </a:xfrm>
          <a:prstGeom prst="rect">
            <a:avLst/>
          </a:prstGeom>
        </p:spPr>
      </p:pic>
      <p:pic>
        <p:nvPicPr>
          <p:cNvPr id="54" name="図 53">
            <a:extLst>
              <a:ext uri="{FF2B5EF4-FFF2-40B4-BE49-F238E27FC236}">
                <a16:creationId xmlns:a16="http://schemas.microsoft.com/office/drawing/2014/main" id="{DB9173E5-8EB2-4534-63D3-84466643ACEE}"/>
              </a:ext>
            </a:extLst>
          </p:cNvPr>
          <p:cNvPicPr>
            <a:picLocks noChangeAspect="1"/>
          </p:cNvPicPr>
          <p:nvPr/>
        </p:nvPicPr>
        <p:blipFill rotWithShape="1">
          <a:blip r:embed="rId6"/>
          <a:srcRect t="11214" b="29973"/>
          <a:stretch/>
        </p:blipFill>
        <p:spPr>
          <a:xfrm>
            <a:off x="1624542" y="3865134"/>
            <a:ext cx="3211200" cy="1259078"/>
          </a:xfrm>
          <a:prstGeom prst="rect">
            <a:avLst/>
          </a:prstGeom>
        </p:spPr>
      </p:pic>
      <p:pic>
        <p:nvPicPr>
          <p:cNvPr id="55" name="図 54">
            <a:extLst>
              <a:ext uri="{FF2B5EF4-FFF2-40B4-BE49-F238E27FC236}">
                <a16:creationId xmlns:a16="http://schemas.microsoft.com/office/drawing/2014/main" id="{D3E36476-99F7-C038-BDC9-C94B93EE871B}"/>
              </a:ext>
            </a:extLst>
          </p:cNvPr>
          <p:cNvPicPr>
            <a:picLocks noChangeAspect="1"/>
          </p:cNvPicPr>
          <p:nvPr/>
        </p:nvPicPr>
        <p:blipFill rotWithShape="1">
          <a:blip r:embed="rId7"/>
          <a:srcRect t="12698" b="28059"/>
          <a:stretch/>
        </p:blipFill>
        <p:spPr>
          <a:xfrm>
            <a:off x="5062238" y="3865134"/>
            <a:ext cx="3211200" cy="1268239"/>
          </a:xfrm>
          <a:prstGeom prst="rect">
            <a:avLst/>
          </a:prstGeom>
        </p:spPr>
      </p:pic>
      <p:graphicFrame>
        <p:nvGraphicFramePr>
          <p:cNvPr id="56" name="表 55">
            <a:extLst>
              <a:ext uri="{FF2B5EF4-FFF2-40B4-BE49-F238E27FC236}">
                <a16:creationId xmlns:a16="http://schemas.microsoft.com/office/drawing/2014/main" id="{EAC5C311-84A9-4FD4-49FD-5A0FD9BE1902}"/>
              </a:ext>
            </a:extLst>
          </p:cNvPr>
          <p:cNvGraphicFramePr>
            <a:graphicFrameLocks noGrp="1"/>
          </p:cNvGraphicFramePr>
          <p:nvPr>
            <p:extLst>
              <p:ext uri="{D42A27DB-BD31-4B8C-83A1-F6EECF244321}">
                <p14:modId xmlns:p14="http://schemas.microsoft.com/office/powerpoint/2010/main" val="2193442023"/>
              </p:ext>
            </p:extLst>
          </p:nvPr>
        </p:nvGraphicFramePr>
        <p:xfrm>
          <a:off x="5103925" y="3102416"/>
          <a:ext cx="3211200" cy="536040"/>
        </p:xfrm>
        <a:graphic>
          <a:graphicData uri="http://schemas.openxmlformats.org/drawingml/2006/table">
            <a:tbl>
              <a:tblPr/>
              <a:tblGrid>
                <a:gridCol w="864070">
                  <a:extLst>
                    <a:ext uri="{9D8B030D-6E8A-4147-A177-3AD203B41FA5}">
                      <a16:colId xmlns:a16="http://schemas.microsoft.com/office/drawing/2014/main" val="3110035811"/>
                    </a:ext>
                  </a:extLst>
                </a:gridCol>
                <a:gridCol w="2347130">
                  <a:extLst>
                    <a:ext uri="{9D8B030D-6E8A-4147-A177-3AD203B41FA5}">
                      <a16:colId xmlns:a16="http://schemas.microsoft.com/office/drawing/2014/main" val="1940381133"/>
                    </a:ext>
                  </a:extLst>
                </a:gridCol>
              </a:tblGrid>
              <a:tr h="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店名</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ja-JP" altLang="en-US" sz="700" kern="1200" dirty="0">
                          <a:solidFill>
                            <a:schemeClr val="tx1">
                              <a:lumMod val="85000"/>
                              <a:lumOff val="15000"/>
                            </a:schemeClr>
                          </a:solidFill>
                          <a:effectLst/>
                          <a:latin typeface="+mn-ea"/>
                          <a:ea typeface="+mn-ea"/>
                          <a:cs typeface="+mn-cs"/>
                        </a:rPr>
                        <a:t> ハラル（ハラール）料理</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262507"/>
                  </a:ext>
                </a:extLst>
              </a:tr>
              <a:tr h="0">
                <a:tc>
                  <a:txBody>
                    <a:bodyPr/>
                    <a:lstStyle/>
                    <a:p>
                      <a:pPr algn="l" fontAlgn="base"/>
                      <a:r>
                        <a:rPr lang="en-US" altLang="ja-JP" sz="700" dirty="0">
                          <a:solidFill>
                            <a:schemeClr val="tx1">
                              <a:lumMod val="85000"/>
                              <a:lumOff val="15000"/>
                            </a:schemeClr>
                          </a:solidFill>
                          <a:effectLst/>
                          <a:highlight>
                            <a:srgbClr val="F3F5FA"/>
                          </a:highlight>
                          <a:latin typeface="+mn-ea"/>
                          <a:ea typeface="+mn-ea"/>
                        </a:rPr>
                        <a:t>1</a:t>
                      </a:r>
                      <a:r>
                        <a:rPr lang="ja-JP" altLang="en-US" sz="700" dirty="0">
                          <a:solidFill>
                            <a:schemeClr val="tx1">
                              <a:lumMod val="85000"/>
                              <a:lumOff val="15000"/>
                            </a:schemeClr>
                          </a:solidFill>
                          <a:effectLst/>
                          <a:highlight>
                            <a:srgbClr val="F3F5FA"/>
                          </a:highlight>
                          <a:latin typeface="+mn-ea"/>
                          <a:ea typeface="+mn-ea"/>
                        </a:rPr>
                        <a:t>人あたりのご予算</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dirty="0">
                          <a:solidFill>
                            <a:schemeClr val="tx1">
                              <a:lumMod val="85000"/>
                              <a:lumOff val="15000"/>
                            </a:schemeClr>
                          </a:solidFill>
                          <a:effectLst/>
                          <a:latin typeface="+mn-ea"/>
                          <a:ea typeface="+mn-ea"/>
                          <a:cs typeface="+mn-cs"/>
                        </a:rPr>
                        <a:t> 2,000</a:t>
                      </a:r>
                      <a:r>
                        <a:rPr kumimoji="1" lang="ja-JP" altLang="en-US" sz="700" kern="1200" dirty="0">
                          <a:solidFill>
                            <a:schemeClr val="tx1">
                              <a:lumMod val="85000"/>
                              <a:lumOff val="15000"/>
                            </a:schemeClr>
                          </a:solidFill>
                          <a:effectLst/>
                          <a:latin typeface="+mn-ea"/>
                          <a:ea typeface="+mn-ea"/>
                          <a:cs typeface="+mn-cs"/>
                        </a:rPr>
                        <a:t>円～</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42544288"/>
                  </a:ext>
                </a:extLst>
              </a:tr>
              <a:tr h="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ご予約の期限</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a:solidFill>
                            <a:schemeClr val="tx1">
                              <a:lumMod val="85000"/>
                              <a:lumOff val="15000"/>
                            </a:schemeClr>
                          </a:solidFill>
                          <a:effectLst/>
                          <a:latin typeface="+mn-ea"/>
                          <a:ea typeface="+mn-ea"/>
                          <a:cs typeface="+mn-cs"/>
                        </a:rPr>
                        <a:t> 1</a:t>
                      </a:r>
                      <a:r>
                        <a:rPr kumimoji="1" lang="ja-JP" altLang="en-US" sz="700" kern="1200" dirty="0">
                          <a:solidFill>
                            <a:schemeClr val="tx1">
                              <a:lumMod val="85000"/>
                              <a:lumOff val="15000"/>
                            </a:schemeClr>
                          </a:solidFill>
                          <a:effectLst/>
                          <a:latin typeface="+mn-ea"/>
                          <a:ea typeface="+mn-ea"/>
                          <a:cs typeface="+mn-cs"/>
                        </a:rPr>
                        <a:t>週間前までにご予約下さい。</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76292871"/>
                  </a:ext>
                </a:extLst>
              </a:tr>
            </a:tbl>
          </a:graphicData>
        </a:graphic>
      </p:graphicFrame>
      <p:graphicFrame>
        <p:nvGraphicFramePr>
          <p:cNvPr id="57" name="表 56">
            <a:extLst>
              <a:ext uri="{FF2B5EF4-FFF2-40B4-BE49-F238E27FC236}">
                <a16:creationId xmlns:a16="http://schemas.microsoft.com/office/drawing/2014/main" id="{1BD4D50D-410A-6FB7-852B-97C5AC939DA1}"/>
              </a:ext>
            </a:extLst>
          </p:cNvPr>
          <p:cNvGraphicFramePr>
            <a:graphicFrameLocks noGrp="1"/>
          </p:cNvGraphicFramePr>
          <p:nvPr>
            <p:extLst>
              <p:ext uri="{D42A27DB-BD31-4B8C-83A1-F6EECF244321}">
                <p14:modId xmlns:p14="http://schemas.microsoft.com/office/powerpoint/2010/main" val="4117661288"/>
              </p:ext>
            </p:extLst>
          </p:nvPr>
        </p:nvGraphicFramePr>
        <p:xfrm>
          <a:off x="8485956" y="3102416"/>
          <a:ext cx="3223796" cy="536040"/>
        </p:xfrm>
        <a:graphic>
          <a:graphicData uri="http://schemas.openxmlformats.org/drawingml/2006/table">
            <a:tbl>
              <a:tblPr/>
              <a:tblGrid>
                <a:gridCol w="867459">
                  <a:extLst>
                    <a:ext uri="{9D8B030D-6E8A-4147-A177-3AD203B41FA5}">
                      <a16:colId xmlns:a16="http://schemas.microsoft.com/office/drawing/2014/main" val="3110035811"/>
                    </a:ext>
                  </a:extLst>
                </a:gridCol>
                <a:gridCol w="2356337">
                  <a:extLst>
                    <a:ext uri="{9D8B030D-6E8A-4147-A177-3AD203B41FA5}">
                      <a16:colId xmlns:a16="http://schemas.microsoft.com/office/drawing/2014/main" val="1940381133"/>
                    </a:ext>
                  </a:extLst>
                </a:gridCol>
              </a:tblGrid>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店名</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sz="700" kern="1200" dirty="0">
                          <a:solidFill>
                            <a:schemeClr val="tx1">
                              <a:lumMod val="85000"/>
                              <a:lumOff val="15000"/>
                            </a:schemeClr>
                          </a:solidFill>
                          <a:effectLst/>
                          <a:latin typeface="+mn-ea"/>
                          <a:ea typeface="+mn-ea"/>
                          <a:cs typeface="+mn-cs"/>
                        </a:rPr>
                        <a:t>Elio Locanda Italiana（</a:t>
                      </a:r>
                      <a:r>
                        <a:rPr kumimoji="1" lang="ja-JP" altLang="en-US" sz="700" kern="1200" dirty="0">
                          <a:solidFill>
                            <a:schemeClr val="tx1">
                              <a:lumMod val="85000"/>
                              <a:lumOff val="15000"/>
                            </a:schemeClr>
                          </a:solidFill>
                          <a:effectLst/>
                          <a:latin typeface="+mn-ea"/>
                          <a:ea typeface="+mn-ea"/>
                          <a:cs typeface="+mn-cs"/>
                        </a:rPr>
                        <a:t>エリオ ロカンダ）</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262507"/>
                  </a:ext>
                </a:extLst>
              </a:tr>
              <a:tr h="178680">
                <a:tc>
                  <a:txBody>
                    <a:bodyPr/>
                    <a:lstStyle/>
                    <a:p>
                      <a:pPr algn="l" fontAlgn="base"/>
                      <a:r>
                        <a:rPr lang="en-US" altLang="ja-JP" sz="700" dirty="0">
                          <a:solidFill>
                            <a:schemeClr val="tx1">
                              <a:lumMod val="85000"/>
                              <a:lumOff val="15000"/>
                            </a:schemeClr>
                          </a:solidFill>
                          <a:effectLst/>
                          <a:highlight>
                            <a:srgbClr val="F3F5FA"/>
                          </a:highlight>
                          <a:latin typeface="+mn-ea"/>
                          <a:ea typeface="+mn-ea"/>
                        </a:rPr>
                        <a:t>1</a:t>
                      </a:r>
                      <a:r>
                        <a:rPr lang="ja-JP" altLang="en-US" sz="700" dirty="0">
                          <a:solidFill>
                            <a:schemeClr val="tx1">
                              <a:lumMod val="85000"/>
                              <a:lumOff val="15000"/>
                            </a:schemeClr>
                          </a:solidFill>
                          <a:effectLst/>
                          <a:highlight>
                            <a:srgbClr val="F3F5FA"/>
                          </a:highlight>
                          <a:latin typeface="+mn-ea"/>
                          <a:ea typeface="+mn-ea"/>
                        </a:rPr>
                        <a:t>人あたりのご予算</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a:solidFill>
                            <a:schemeClr val="tx1">
                              <a:lumMod val="85000"/>
                              <a:lumOff val="15000"/>
                            </a:schemeClr>
                          </a:solidFill>
                          <a:effectLst/>
                          <a:latin typeface="+mn-ea"/>
                          <a:ea typeface="+mn-ea"/>
                          <a:cs typeface="+mn-cs"/>
                        </a:rPr>
                        <a:t>10,000</a:t>
                      </a:r>
                      <a:r>
                        <a:rPr kumimoji="1" lang="ja-JP" altLang="en-US" sz="700" kern="1200">
                          <a:solidFill>
                            <a:schemeClr val="tx1">
                              <a:lumMod val="85000"/>
                              <a:lumOff val="15000"/>
                            </a:schemeClr>
                          </a:solidFill>
                          <a:effectLst/>
                          <a:latin typeface="+mn-ea"/>
                          <a:ea typeface="+mn-ea"/>
                          <a:cs typeface="+mn-cs"/>
                        </a:rPr>
                        <a:t>円</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42544288"/>
                  </a:ext>
                </a:extLst>
              </a:tr>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ご予約の期限</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ja-JP" altLang="en-US" sz="700" kern="1200" dirty="0">
                          <a:solidFill>
                            <a:schemeClr val="tx1">
                              <a:lumMod val="85000"/>
                              <a:lumOff val="15000"/>
                            </a:schemeClr>
                          </a:solidFill>
                          <a:effectLst/>
                          <a:latin typeface="+mn-ea"/>
                          <a:ea typeface="+mn-ea"/>
                          <a:cs typeface="+mn-cs"/>
                        </a:rPr>
                        <a:t>ご相談ください。</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76292871"/>
                  </a:ext>
                </a:extLst>
              </a:tr>
            </a:tbl>
          </a:graphicData>
        </a:graphic>
      </p:graphicFrame>
      <p:graphicFrame>
        <p:nvGraphicFramePr>
          <p:cNvPr id="58" name="表 57">
            <a:extLst>
              <a:ext uri="{FF2B5EF4-FFF2-40B4-BE49-F238E27FC236}">
                <a16:creationId xmlns:a16="http://schemas.microsoft.com/office/drawing/2014/main" id="{A72FFDA5-301C-D056-BEB1-27CAE9490F4D}"/>
              </a:ext>
            </a:extLst>
          </p:cNvPr>
          <p:cNvGraphicFramePr>
            <a:graphicFrameLocks noGrp="1"/>
          </p:cNvGraphicFramePr>
          <p:nvPr>
            <p:extLst>
              <p:ext uri="{D42A27DB-BD31-4B8C-83A1-F6EECF244321}">
                <p14:modId xmlns:p14="http://schemas.microsoft.com/office/powerpoint/2010/main" val="542976115"/>
              </p:ext>
            </p:extLst>
          </p:nvPr>
        </p:nvGraphicFramePr>
        <p:xfrm>
          <a:off x="1634246" y="5817180"/>
          <a:ext cx="3211200" cy="536040"/>
        </p:xfrm>
        <a:graphic>
          <a:graphicData uri="http://schemas.openxmlformats.org/drawingml/2006/table">
            <a:tbl>
              <a:tblPr/>
              <a:tblGrid>
                <a:gridCol w="864070">
                  <a:extLst>
                    <a:ext uri="{9D8B030D-6E8A-4147-A177-3AD203B41FA5}">
                      <a16:colId xmlns:a16="http://schemas.microsoft.com/office/drawing/2014/main" val="3110035811"/>
                    </a:ext>
                  </a:extLst>
                </a:gridCol>
                <a:gridCol w="2347130">
                  <a:extLst>
                    <a:ext uri="{9D8B030D-6E8A-4147-A177-3AD203B41FA5}">
                      <a16:colId xmlns:a16="http://schemas.microsoft.com/office/drawing/2014/main" val="1940381133"/>
                    </a:ext>
                  </a:extLst>
                </a:gridCol>
              </a:tblGrid>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店名</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ja-JP" altLang="en-US" sz="700" kern="1200" dirty="0">
                          <a:solidFill>
                            <a:schemeClr val="tx1">
                              <a:lumMod val="85000"/>
                              <a:lumOff val="15000"/>
                            </a:schemeClr>
                          </a:solidFill>
                          <a:effectLst/>
                          <a:latin typeface="+mn-ea"/>
                          <a:ea typeface="+mn-ea"/>
                          <a:cs typeface="+mn-cs"/>
                        </a:rPr>
                        <a:t>ベジタブル料理</a:t>
                      </a:r>
                      <a:r>
                        <a:rPr kumimoji="1" lang="en-US" altLang="ja-JP" sz="700" kern="1200" dirty="0">
                          <a:solidFill>
                            <a:schemeClr val="tx1">
                              <a:lumMod val="85000"/>
                              <a:lumOff val="15000"/>
                            </a:schemeClr>
                          </a:solidFill>
                          <a:effectLst/>
                          <a:latin typeface="+mn-ea"/>
                          <a:ea typeface="+mn-ea"/>
                          <a:cs typeface="+mn-cs"/>
                        </a:rPr>
                        <a:t>(</a:t>
                      </a:r>
                      <a:r>
                        <a:rPr kumimoji="1" lang="ja-JP" altLang="en-US" sz="700" kern="1200" dirty="0">
                          <a:solidFill>
                            <a:schemeClr val="tx1">
                              <a:lumMod val="85000"/>
                              <a:lumOff val="15000"/>
                            </a:schemeClr>
                          </a:solidFill>
                          <a:effectLst/>
                          <a:latin typeface="+mn-ea"/>
                          <a:ea typeface="+mn-ea"/>
                          <a:cs typeface="+mn-cs"/>
                        </a:rPr>
                        <a:t>ベジタリアンの方も安心</a:t>
                      </a:r>
                      <a:r>
                        <a:rPr kumimoji="1" lang="en-US" altLang="ja-JP" sz="700" kern="1200" dirty="0">
                          <a:solidFill>
                            <a:schemeClr val="tx1">
                              <a:lumMod val="85000"/>
                              <a:lumOff val="15000"/>
                            </a:schemeClr>
                          </a:solidFill>
                          <a:effectLst/>
                          <a:latin typeface="+mn-ea"/>
                          <a:ea typeface="+mn-ea"/>
                          <a:cs typeface="+mn-cs"/>
                        </a:rPr>
                        <a:t>)</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262507"/>
                  </a:ext>
                </a:extLst>
              </a:tr>
              <a:tr h="178680">
                <a:tc>
                  <a:txBody>
                    <a:bodyPr/>
                    <a:lstStyle/>
                    <a:p>
                      <a:pPr algn="l" fontAlgn="base"/>
                      <a:r>
                        <a:rPr lang="en-US" altLang="ja-JP" sz="700" dirty="0">
                          <a:solidFill>
                            <a:schemeClr val="tx1">
                              <a:lumMod val="85000"/>
                              <a:lumOff val="15000"/>
                            </a:schemeClr>
                          </a:solidFill>
                          <a:effectLst/>
                          <a:highlight>
                            <a:srgbClr val="F3F5FA"/>
                          </a:highlight>
                          <a:latin typeface="+mn-ea"/>
                          <a:ea typeface="+mn-ea"/>
                        </a:rPr>
                        <a:t>1</a:t>
                      </a:r>
                      <a:r>
                        <a:rPr lang="ja-JP" altLang="en-US" sz="700" dirty="0">
                          <a:solidFill>
                            <a:schemeClr val="tx1">
                              <a:lumMod val="85000"/>
                              <a:lumOff val="15000"/>
                            </a:schemeClr>
                          </a:solidFill>
                          <a:effectLst/>
                          <a:highlight>
                            <a:srgbClr val="F3F5FA"/>
                          </a:highlight>
                          <a:latin typeface="+mn-ea"/>
                          <a:ea typeface="+mn-ea"/>
                        </a:rPr>
                        <a:t>人あたりのご予算</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dirty="0">
                          <a:solidFill>
                            <a:schemeClr val="tx1">
                              <a:lumMod val="85000"/>
                              <a:lumOff val="15000"/>
                            </a:schemeClr>
                          </a:solidFill>
                          <a:effectLst/>
                          <a:latin typeface="+mn-ea"/>
                          <a:ea typeface="+mn-ea"/>
                          <a:cs typeface="+mn-cs"/>
                        </a:rPr>
                        <a:t>8,000</a:t>
                      </a:r>
                      <a:r>
                        <a:rPr kumimoji="1" lang="ja-JP" altLang="en-US" sz="700" kern="1200" dirty="0">
                          <a:solidFill>
                            <a:schemeClr val="tx1">
                              <a:lumMod val="85000"/>
                              <a:lumOff val="15000"/>
                            </a:schemeClr>
                          </a:solidFill>
                          <a:effectLst/>
                          <a:latin typeface="+mn-ea"/>
                          <a:ea typeface="+mn-ea"/>
                          <a:cs typeface="+mn-cs"/>
                        </a:rPr>
                        <a:t>円</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42544288"/>
                  </a:ext>
                </a:extLst>
              </a:tr>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ご予約の期限</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dirty="0">
                          <a:solidFill>
                            <a:schemeClr val="tx1">
                              <a:lumMod val="85000"/>
                              <a:lumOff val="15000"/>
                            </a:schemeClr>
                          </a:solidFill>
                          <a:effectLst/>
                          <a:latin typeface="+mn-ea"/>
                          <a:ea typeface="+mn-ea"/>
                          <a:cs typeface="+mn-cs"/>
                        </a:rPr>
                        <a:t>1</a:t>
                      </a:r>
                      <a:r>
                        <a:rPr kumimoji="1" lang="ja-JP" altLang="en-US" sz="700" kern="1200" dirty="0">
                          <a:solidFill>
                            <a:schemeClr val="tx1">
                              <a:lumMod val="85000"/>
                              <a:lumOff val="15000"/>
                            </a:schemeClr>
                          </a:solidFill>
                          <a:effectLst/>
                          <a:latin typeface="+mn-ea"/>
                          <a:ea typeface="+mn-ea"/>
                          <a:cs typeface="+mn-cs"/>
                        </a:rPr>
                        <a:t>週間前までにご予約下さい。</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76292871"/>
                  </a:ext>
                </a:extLst>
              </a:tr>
            </a:tbl>
          </a:graphicData>
        </a:graphic>
      </p:graphicFrame>
      <p:graphicFrame>
        <p:nvGraphicFramePr>
          <p:cNvPr id="59" name="表 58">
            <a:extLst>
              <a:ext uri="{FF2B5EF4-FFF2-40B4-BE49-F238E27FC236}">
                <a16:creationId xmlns:a16="http://schemas.microsoft.com/office/drawing/2014/main" id="{B9527605-F068-26D9-7679-21965463C9C0}"/>
              </a:ext>
            </a:extLst>
          </p:cNvPr>
          <p:cNvGraphicFramePr>
            <a:graphicFrameLocks noGrp="1"/>
          </p:cNvGraphicFramePr>
          <p:nvPr>
            <p:extLst>
              <p:ext uri="{D42A27DB-BD31-4B8C-83A1-F6EECF244321}">
                <p14:modId xmlns:p14="http://schemas.microsoft.com/office/powerpoint/2010/main" val="1935749729"/>
              </p:ext>
            </p:extLst>
          </p:nvPr>
        </p:nvGraphicFramePr>
        <p:xfrm>
          <a:off x="5103925" y="5817180"/>
          <a:ext cx="3211200" cy="536040"/>
        </p:xfrm>
        <a:graphic>
          <a:graphicData uri="http://schemas.openxmlformats.org/drawingml/2006/table">
            <a:tbl>
              <a:tblPr/>
              <a:tblGrid>
                <a:gridCol w="864070">
                  <a:extLst>
                    <a:ext uri="{9D8B030D-6E8A-4147-A177-3AD203B41FA5}">
                      <a16:colId xmlns:a16="http://schemas.microsoft.com/office/drawing/2014/main" val="3110035811"/>
                    </a:ext>
                  </a:extLst>
                </a:gridCol>
                <a:gridCol w="2347130">
                  <a:extLst>
                    <a:ext uri="{9D8B030D-6E8A-4147-A177-3AD203B41FA5}">
                      <a16:colId xmlns:a16="http://schemas.microsoft.com/office/drawing/2014/main" val="1940381133"/>
                    </a:ext>
                  </a:extLst>
                </a:gridCol>
              </a:tblGrid>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店名</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ja-JP" altLang="en-US" sz="700" kern="1200" dirty="0">
                          <a:solidFill>
                            <a:schemeClr val="tx1">
                              <a:lumMod val="85000"/>
                              <a:lumOff val="15000"/>
                            </a:schemeClr>
                          </a:solidFill>
                          <a:effectLst/>
                          <a:latin typeface="+mn-ea"/>
                          <a:ea typeface="+mn-ea"/>
                          <a:cs typeface="+mn-cs"/>
                        </a:rPr>
                        <a:t>暗闇坂 宮下</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5262507"/>
                  </a:ext>
                </a:extLst>
              </a:tr>
              <a:tr h="178680">
                <a:tc>
                  <a:txBody>
                    <a:bodyPr/>
                    <a:lstStyle/>
                    <a:p>
                      <a:pPr algn="l" fontAlgn="base"/>
                      <a:r>
                        <a:rPr lang="en-US" altLang="ja-JP" sz="700" dirty="0">
                          <a:solidFill>
                            <a:schemeClr val="tx1">
                              <a:lumMod val="85000"/>
                              <a:lumOff val="15000"/>
                            </a:schemeClr>
                          </a:solidFill>
                          <a:effectLst/>
                          <a:highlight>
                            <a:srgbClr val="F3F5FA"/>
                          </a:highlight>
                          <a:latin typeface="+mn-ea"/>
                          <a:ea typeface="+mn-ea"/>
                        </a:rPr>
                        <a:t>1</a:t>
                      </a:r>
                      <a:r>
                        <a:rPr lang="ja-JP" altLang="en-US" sz="700" dirty="0">
                          <a:solidFill>
                            <a:schemeClr val="tx1">
                              <a:lumMod val="85000"/>
                              <a:lumOff val="15000"/>
                            </a:schemeClr>
                          </a:solidFill>
                          <a:effectLst/>
                          <a:highlight>
                            <a:srgbClr val="F3F5FA"/>
                          </a:highlight>
                          <a:latin typeface="+mn-ea"/>
                          <a:ea typeface="+mn-ea"/>
                        </a:rPr>
                        <a:t>人あたりのご予算</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dirty="0">
                          <a:solidFill>
                            <a:schemeClr val="tx1">
                              <a:lumMod val="85000"/>
                              <a:lumOff val="15000"/>
                            </a:schemeClr>
                          </a:solidFill>
                          <a:effectLst/>
                          <a:latin typeface="+mn-ea"/>
                          <a:ea typeface="+mn-ea"/>
                          <a:cs typeface="+mn-cs"/>
                        </a:rPr>
                        <a:t>8,000</a:t>
                      </a:r>
                      <a:r>
                        <a:rPr kumimoji="1" lang="ja-JP" altLang="en-US" sz="700" kern="1200" dirty="0">
                          <a:solidFill>
                            <a:schemeClr val="tx1">
                              <a:lumMod val="85000"/>
                              <a:lumOff val="15000"/>
                            </a:schemeClr>
                          </a:solidFill>
                          <a:effectLst/>
                          <a:latin typeface="+mn-ea"/>
                          <a:ea typeface="+mn-ea"/>
                          <a:cs typeface="+mn-cs"/>
                        </a:rPr>
                        <a:t>円</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42544288"/>
                  </a:ext>
                </a:extLst>
              </a:tr>
              <a:tr h="178680">
                <a:tc>
                  <a:txBody>
                    <a:bodyPr/>
                    <a:lstStyle/>
                    <a:p>
                      <a:pPr algn="l" fontAlgn="base"/>
                      <a:r>
                        <a:rPr lang="ja-JP" altLang="en-US" sz="700" dirty="0">
                          <a:solidFill>
                            <a:schemeClr val="tx1">
                              <a:lumMod val="85000"/>
                              <a:lumOff val="15000"/>
                            </a:schemeClr>
                          </a:solidFill>
                          <a:effectLst/>
                          <a:highlight>
                            <a:srgbClr val="F3F5FA"/>
                          </a:highlight>
                          <a:latin typeface="+mn-ea"/>
                          <a:ea typeface="+mn-ea"/>
                        </a:rPr>
                        <a:t>ご予約の期限</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3F5FA"/>
                    </a:solidFill>
                  </a:tcPr>
                </a:tc>
                <a:tc>
                  <a:txBody>
                    <a:bodyPr/>
                    <a:lstStyle/>
                    <a:p>
                      <a:pPr marL="0" algn="l" defTabSz="914400" rtl="0" eaLnBrk="1" fontAlgn="base" latinLnBrk="0" hangingPunct="1"/>
                      <a:r>
                        <a:rPr kumimoji="1" lang="en-US" altLang="ja-JP" sz="700" kern="1200" dirty="0">
                          <a:solidFill>
                            <a:schemeClr val="tx1">
                              <a:lumMod val="85000"/>
                              <a:lumOff val="15000"/>
                            </a:schemeClr>
                          </a:solidFill>
                          <a:effectLst/>
                          <a:latin typeface="+mn-ea"/>
                          <a:ea typeface="+mn-ea"/>
                          <a:cs typeface="+mn-cs"/>
                        </a:rPr>
                        <a:t>1</a:t>
                      </a:r>
                      <a:r>
                        <a:rPr kumimoji="1" lang="ja-JP" altLang="en-US" sz="700" kern="1200" dirty="0">
                          <a:solidFill>
                            <a:schemeClr val="tx1">
                              <a:lumMod val="85000"/>
                              <a:lumOff val="15000"/>
                            </a:schemeClr>
                          </a:solidFill>
                          <a:effectLst/>
                          <a:latin typeface="+mn-ea"/>
                          <a:ea typeface="+mn-ea"/>
                          <a:cs typeface="+mn-cs"/>
                        </a:rPr>
                        <a:t>週間前までにご予約下さい。</a:t>
                      </a:r>
                    </a:p>
                  </a:txBody>
                  <a:tcPr marL="36000" marR="36000" marT="36000" marB="3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76292871"/>
                  </a:ext>
                </a:extLst>
              </a:tr>
            </a:tbl>
          </a:graphicData>
        </a:graphic>
      </p:graphicFrame>
      <p:sp>
        <p:nvSpPr>
          <p:cNvPr id="60" name="テキスト ボックス 59">
            <a:extLst>
              <a:ext uri="{FF2B5EF4-FFF2-40B4-BE49-F238E27FC236}">
                <a16:creationId xmlns:a16="http://schemas.microsoft.com/office/drawing/2014/main" id="{288A4D04-29F3-C136-A869-15E7D8A2EF3C}"/>
              </a:ext>
            </a:extLst>
          </p:cNvPr>
          <p:cNvSpPr txBox="1"/>
          <p:nvPr/>
        </p:nvSpPr>
        <p:spPr>
          <a:xfrm>
            <a:off x="1624542" y="4864244"/>
            <a:ext cx="3211200" cy="276999"/>
          </a:xfrm>
          <a:prstGeom prst="rect">
            <a:avLst/>
          </a:prstGeom>
          <a:solidFill>
            <a:srgbClr val="06366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100％植物性のベジタブル料理</a:t>
            </a:r>
          </a:p>
        </p:txBody>
      </p:sp>
      <p:sp>
        <p:nvSpPr>
          <p:cNvPr id="61" name="テキスト ボックス 60">
            <a:extLst>
              <a:ext uri="{FF2B5EF4-FFF2-40B4-BE49-F238E27FC236}">
                <a16:creationId xmlns:a16="http://schemas.microsoft.com/office/drawing/2014/main" id="{29F0F7CE-E77A-AC85-B0AA-5E6C09933BE4}"/>
              </a:ext>
            </a:extLst>
          </p:cNvPr>
          <p:cNvSpPr txBox="1"/>
          <p:nvPr/>
        </p:nvSpPr>
        <p:spPr>
          <a:xfrm>
            <a:off x="5062238" y="4864244"/>
            <a:ext cx="3211200" cy="276999"/>
          </a:xfrm>
          <a:prstGeom prst="rect">
            <a:avLst/>
          </a:prstGeom>
          <a:solidFill>
            <a:srgbClr val="06366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モダンと伝統の交錯する日本料理</a:t>
            </a:r>
          </a:p>
        </p:txBody>
      </p:sp>
      <p:sp>
        <p:nvSpPr>
          <p:cNvPr id="62" name="テキスト ボックス 61">
            <a:extLst>
              <a:ext uri="{FF2B5EF4-FFF2-40B4-BE49-F238E27FC236}">
                <a16:creationId xmlns:a16="http://schemas.microsoft.com/office/drawing/2014/main" id="{F063538E-76AD-C2C5-1FC3-F58E205E1DB2}"/>
              </a:ext>
            </a:extLst>
          </p:cNvPr>
          <p:cNvSpPr txBox="1"/>
          <p:nvPr/>
        </p:nvSpPr>
        <p:spPr>
          <a:xfrm>
            <a:off x="1624542" y="2181080"/>
            <a:ext cx="3211200" cy="276999"/>
          </a:xfrm>
          <a:prstGeom prst="rect">
            <a:avLst/>
          </a:prstGeom>
          <a:solidFill>
            <a:srgbClr val="06366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インターナショナル</a:t>
            </a:r>
          </a:p>
        </p:txBody>
      </p:sp>
      <p:sp>
        <p:nvSpPr>
          <p:cNvPr id="63" name="テキスト ボックス 62">
            <a:extLst>
              <a:ext uri="{FF2B5EF4-FFF2-40B4-BE49-F238E27FC236}">
                <a16:creationId xmlns:a16="http://schemas.microsoft.com/office/drawing/2014/main" id="{71176FD5-17B8-63F2-8664-D03AE3C512A7}"/>
              </a:ext>
            </a:extLst>
          </p:cNvPr>
          <p:cNvSpPr txBox="1"/>
          <p:nvPr/>
        </p:nvSpPr>
        <p:spPr>
          <a:xfrm>
            <a:off x="5062238" y="2181080"/>
            <a:ext cx="3211200" cy="276999"/>
          </a:xfrm>
          <a:prstGeom prst="rect">
            <a:avLst/>
          </a:prstGeom>
          <a:solidFill>
            <a:srgbClr val="06366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ハラル料理</a:t>
            </a:r>
            <a:r>
              <a:rPr kumimoji="0" lang="ja-JP" altLang="ja-JP" sz="9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（イスラム教徒の方も安心です）</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sp>
        <p:nvSpPr>
          <p:cNvPr id="64" name="テキスト ボックス 63">
            <a:extLst>
              <a:ext uri="{FF2B5EF4-FFF2-40B4-BE49-F238E27FC236}">
                <a16:creationId xmlns:a16="http://schemas.microsoft.com/office/drawing/2014/main" id="{5E8A9E27-6031-1C64-62F2-CFF2BC9D6735}"/>
              </a:ext>
            </a:extLst>
          </p:cNvPr>
          <p:cNvSpPr txBox="1"/>
          <p:nvPr/>
        </p:nvSpPr>
        <p:spPr>
          <a:xfrm>
            <a:off x="8498552" y="2181080"/>
            <a:ext cx="3211200" cy="276999"/>
          </a:xfrm>
          <a:prstGeom prst="rect">
            <a:avLst/>
          </a:prstGeom>
          <a:solidFill>
            <a:srgbClr val="063666"/>
          </a:solidFill>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本格イタリアン＆郷土料理</a:t>
            </a:r>
          </a:p>
        </p:txBody>
      </p:sp>
    </p:spTree>
    <p:extLst>
      <p:ext uri="{BB962C8B-B14F-4D97-AF65-F5344CB8AC3E}">
        <p14:creationId xmlns:p14="http://schemas.microsoft.com/office/powerpoint/2010/main" val="107208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FF996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8</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FF996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FF996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FF996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9</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7428</TotalTime>
  <Words>1314</Words>
  <Application>Microsoft Office PowerPoint</Application>
  <PresentationFormat>ワイド画面</PresentationFormat>
  <Paragraphs>119</Paragraphs>
  <Slides>9</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vt:i4>
      </vt:variant>
    </vt:vector>
  </HeadingPairs>
  <TitlesOfParts>
    <vt:vector size="17" baseType="lpstr">
      <vt:lpstr>Arial</vt:lpstr>
      <vt:lpstr>Segoe UI</vt:lpstr>
      <vt:lpstr>Noto Sans JP SemiBold</vt:lpstr>
      <vt:lpstr>Shippori Mincho ExtraBold</vt:lpstr>
      <vt:lpstr>游ゴシック</vt:lpstr>
      <vt:lpstr>Noto Sans JP</vt:lpstr>
      <vt:lpstr>Noto Serif JP</vt:lpstr>
      <vt:lpstr>デザインの設定</vt:lpstr>
      <vt:lpstr>船上料理</vt:lpstr>
      <vt:lpstr>ビュッフェ、BBQ、寿司など 様々な船上料理をご用意しております</vt:lpstr>
      <vt:lpstr>料理｜ビュッフェ</vt:lpstr>
      <vt:lpstr>料理｜BBQ</vt:lpstr>
      <vt:lpstr>料理｜寿司</vt:lpstr>
      <vt:lpstr>料理｜オプション・ドリンク</vt:lpstr>
      <vt:lpstr>料理｜ケータリング</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SERVE SPICE</cp:lastModifiedBy>
  <cp:revision>469</cp:revision>
  <dcterms:created xsi:type="dcterms:W3CDTF">2022-11-21T01:39:43Z</dcterms:created>
  <dcterms:modified xsi:type="dcterms:W3CDTF">2024-07-03T06:25:56Z</dcterms:modified>
  <cp:category>www.slidemembers.com</cp:category>
</cp:coreProperties>
</file>